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 id="2147483708" r:id="rId3"/>
    <p:sldMasterId id="2147483679" r:id="rId4"/>
    <p:sldMasterId id="2147483691" r:id="rId5"/>
    <p:sldMasterId id="2147483693" r:id="rId6"/>
    <p:sldMasterId id="2147483706" r:id="rId7"/>
  </p:sldMasterIdLst>
  <p:notesMasterIdLst>
    <p:notesMasterId r:id="rId41"/>
  </p:notesMasterIdLst>
  <p:handoutMasterIdLst>
    <p:handoutMasterId r:id="rId42"/>
  </p:handoutMasterIdLst>
  <p:sldIdLst>
    <p:sldId id="308" r:id="rId8"/>
    <p:sldId id="472" r:id="rId9"/>
    <p:sldId id="428" r:id="rId10"/>
    <p:sldId id="502" r:id="rId11"/>
    <p:sldId id="508" r:id="rId12"/>
    <p:sldId id="461" r:id="rId13"/>
    <p:sldId id="473" r:id="rId14"/>
    <p:sldId id="474" r:id="rId15"/>
    <p:sldId id="477" r:id="rId16"/>
    <p:sldId id="500" r:id="rId17"/>
    <p:sldId id="478" r:id="rId18"/>
    <p:sldId id="462" r:id="rId19"/>
    <p:sldId id="504" r:id="rId20"/>
    <p:sldId id="481" r:id="rId21"/>
    <p:sldId id="497" r:id="rId22"/>
    <p:sldId id="485" r:id="rId23"/>
    <p:sldId id="498" r:id="rId24"/>
    <p:sldId id="479" r:id="rId25"/>
    <p:sldId id="492" r:id="rId26"/>
    <p:sldId id="495" r:id="rId27"/>
    <p:sldId id="482" r:id="rId28"/>
    <p:sldId id="510" r:id="rId29"/>
    <p:sldId id="511" r:id="rId30"/>
    <p:sldId id="483" r:id="rId31"/>
    <p:sldId id="512" r:id="rId32"/>
    <p:sldId id="489" r:id="rId33"/>
    <p:sldId id="513" r:id="rId34"/>
    <p:sldId id="506" r:id="rId35"/>
    <p:sldId id="496" r:id="rId36"/>
    <p:sldId id="501" r:id="rId37"/>
    <p:sldId id="494" r:id="rId38"/>
    <p:sldId id="516" r:id="rId39"/>
    <p:sldId id="517" r:id="rId40"/>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4080"/>
    <a:srgbClr val="8FD93B"/>
    <a:srgbClr val="008000"/>
    <a:srgbClr val="996600"/>
    <a:srgbClr val="81BE41"/>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6" autoAdjust="0"/>
    <p:restoredTop sz="77957" autoAdjust="0"/>
  </p:normalViewPr>
  <p:slideViewPr>
    <p:cSldViewPr snapToGrid="0" snapToObjects="1" showGuides="1">
      <p:cViewPr>
        <p:scale>
          <a:sx n="60" d="100"/>
          <a:sy n="60" d="100"/>
        </p:scale>
        <p:origin x="-80" y="-256"/>
      </p:cViewPr>
      <p:guideLst>
        <p:guide orient="horz" pos="440"/>
        <p:guide pos="2864"/>
      </p:guideLst>
    </p:cSldViewPr>
  </p:slideViewPr>
  <p:outlineViewPr>
    <p:cViewPr>
      <p:scale>
        <a:sx n="33" d="100"/>
        <a:sy n="33" d="100"/>
      </p:scale>
      <p:origin x="38" y="2909"/>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110" d="100"/>
          <a:sy n="110" d="100"/>
        </p:scale>
        <p:origin x="-714" y="6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9014" y="0"/>
            <a:ext cx="4160520" cy="365760"/>
          </a:xfrm>
          <a:prstGeom prst="rect">
            <a:avLst/>
          </a:prstGeom>
        </p:spPr>
        <p:txBody>
          <a:bodyPr vert="horz" lIns="96661" tIns="48331" rIns="96661" bIns="48331" rtlCol="0"/>
          <a:lstStyle>
            <a:lvl1pPr algn="r">
              <a:defRPr sz="1300"/>
            </a:lvl1pPr>
          </a:lstStyle>
          <a:p>
            <a:fld id="{647222C4-2BB2-4428-BFFF-C548B490E143}" type="datetimeFigureOut">
              <a:rPr lang="en-US" smtClean="0"/>
              <a:pPr/>
              <a:t>6/27/17</a:t>
            </a:fld>
            <a:endParaRPr lang="en-US"/>
          </a:p>
        </p:txBody>
      </p:sp>
      <p:sp>
        <p:nvSpPr>
          <p:cNvPr id="4" name="Footer Placeholder 3"/>
          <p:cNvSpPr>
            <a:spLocks noGrp="1"/>
          </p:cNvSpPr>
          <p:nvPr>
            <p:ph type="ftr" sz="quarter" idx="2"/>
          </p:nvPr>
        </p:nvSpPr>
        <p:spPr>
          <a:xfrm>
            <a:off x="0" y="6947747"/>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9014" y="6947747"/>
            <a:ext cx="4160520" cy="365760"/>
          </a:xfrm>
          <a:prstGeom prst="rect">
            <a:avLst/>
          </a:prstGeom>
        </p:spPr>
        <p:txBody>
          <a:bodyPr vert="horz" lIns="96661" tIns="48331" rIns="96661" bIns="48331" rtlCol="0" anchor="b"/>
          <a:lstStyle>
            <a:lvl1pPr algn="r">
              <a:defRPr sz="1300"/>
            </a:lvl1pPr>
          </a:lstStyle>
          <a:p>
            <a:fld id="{73BF4B8F-EA27-434E-885B-EBFBC38719C2}" type="slidenum">
              <a:rPr lang="en-US" smtClean="0"/>
              <a:pPr/>
              <a:t>‹#›</a:t>
            </a:fld>
            <a:endParaRPr lang="en-US"/>
          </a:p>
        </p:txBody>
      </p:sp>
    </p:spTree>
    <p:extLst>
      <p:ext uri="{BB962C8B-B14F-4D97-AF65-F5344CB8AC3E}">
        <p14:creationId xmlns:p14="http://schemas.microsoft.com/office/powerpoint/2010/main" val="3088316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149600" y="549275"/>
            <a:ext cx="2562225" cy="19224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2776025"/>
            <a:ext cx="7680960" cy="3990535"/>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232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r>
              <a:rPr lang="en-US" sz="1400" dirty="0" smtClean="0"/>
              <a:t>Welcome to this Green Infrastructure Maintenance Training. This presentation is one of several in the training series.  </a:t>
            </a:r>
          </a:p>
          <a:p>
            <a:r>
              <a:rPr lang="en-US" sz="1400" dirty="0" smtClean="0"/>
              <a:t>You can view the entire series sequentially or each module independently.  </a:t>
            </a:r>
          </a:p>
          <a:p>
            <a:endParaRPr lang="en-US" sz="1400" dirty="0" smtClean="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Riparian restoration is often based on a three-zone conceptual model of a </a:t>
            </a:r>
            <a:r>
              <a:rPr lang="en-US" dirty="0"/>
              <a:t>riparian </a:t>
            </a:r>
            <a:r>
              <a:rPr lang="en-US" dirty="0" smtClean="0"/>
              <a:t>buffer.  For each zone, the types of trees</a:t>
            </a:r>
            <a:r>
              <a:rPr lang="en-US" dirty="0"/>
              <a:t>, shrubs, </a:t>
            </a:r>
            <a:r>
              <a:rPr lang="en-US" dirty="0" smtClean="0"/>
              <a:t>and herbaceous plants can vary depending on site characteristics and the benefits or functions desired.   </a:t>
            </a:r>
          </a:p>
          <a:p>
            <a:endParaRPr lang="en-US" dirty="0"/>
          </a:p>
          <a:p>
            <a:r>
              <a:rPr lang="en-US" dirty="0" smtClean="0"/>
              <a:t>Zone 1 is immediately adjacent to the stream. </a:t>
            </a:r>
            <a:r>
              <a:rPr lang="en-US" baseline="0" dirty="0" smtClean="0"/>
              <a:t>This zone protects the bank from erosion and provides shade and organic materials to the stream, as well as wildlife habitat. </a:t>
            </a:r>
            <a:r>
              <a:rPr lang="en-US" dirty="0" smtClean="0"/>
              <a:t>Species </a:t>
            </a:r>
            <a:r>
              <a:rPr lang="en-US" dirty="0"/>
              <a:t>that tolerate wet </a:t>
            </a:r>
            <a:r>
              <a:rPr lang="en-US" dirty="0" smtClean="0"/>
              <a:t>conditions should be planted in this zone.  </a:t>
            </a:r>
            <a:endParaRPr lang="en-US" dirty="0"/>
          </a:p>
          <a:p>
            <a:endParaRPr lang="en-US" dirty="0"/>
          </a:p>
          <a:p>
            <a:r>
              <a:rPr lang="en-US" baseline="0" dirty="0" smtClean="0"/>
              <a:t>Zone 2 is the middle zone; it provides</a:t>
            </a:r>
            <a:r>
              <a:rPr lang="en-US" dirty="0" smtClean="0"/>
              <a:t> habitat and </a:t>
            </a:r>
            <a:r>
              <a:rPr lang="en-US" baseline="0" dirty="0" smtClean="0"/>
              <a:t>protects water quality by slowing down runoff and trapping sediment and nutrients such as nitrogen</a:t>
            </a:r>
            <a:r>
              <a:rPr lang="en-US" dirty="0" smtClean="0"/>
              <a:t> and phosphorus before they can enter the stream</a:t>
            </a:r>
            <a:r>
              <a:rPr lang="en-US" baseline="0" dirty="0" smtClean="0"/>
              <a:t>. </a:t>
            </a:r>
            <a:r>
              <a:rPr lang="en-US" dirty="0" smtClean="0"/>
              <a:t>This zone may be a managed forest or mixed forest and</a:t>
            </a:r>
            <a:r>
              <a:rPr lang="en-US" baseline="0" dirty="0" smtClean="0"/>
              <a:t> </a:t>
            </a:r>
            <a:r>
              <a:rPr lang="en-US" dirty="0" err="1" smtClean="0"/>
              <a:t>shrubland</a:t>
            </a:r>
            <a:r>
              <a:rPr lang="en-US" dirty="0" smtClean="0"/>
              <a:t>. </a:t>
            </a:r>
          </a:p>
          <a:p>
            <a:endParaRPr lang="en-US" dirty="0"/>
          </a:p>
          <a:p>
            <a:r>
              <a:rPr lang="en-US" baseline="0" dirty="0" smtClean="0"/>
              <a:t>Zone 3 is the outer zone and is the first zone to intercept</a:t>
            </a:r>
            <a:r>
              <a:rPr lang="en-US" dirty="0" smtClean="0"/>
              <a:t> surface runoff coming from outside</a:t>
            </a:r>
            <a:r>
              <a:rPr lang="en-US" baseline="0" dirty="0" smtClean="0"/>
              <a:t> the riparian buffer</a:t>
            </a:r>
            <a:r>
              <a:rPr lang="en-US" dirty="0" smtClean="0"/>
              <a:t>.  This </a:t>
            </a:r>
            <a:r>
              <a:rPr lang="en-US" dirty="0"/>
              <a:t>zone </a:t>
            </a:r>
            <a:r>
              <a:rPr lang="en-US" dirty="0" smtClean="0"/>
              <a:t>is especially important </a:t>
            </a:r>
            <a:r>
              <a:rPr lang="en-US" dirty="0"/>
              <a:t>for slowing runoff and trapping </a:t>
            </a:r>
            <a:r>
              <a:rPr lang="en-US" dirty="0" smtClean="0"/>
              <a:t>the large amounts of sediment and pollutants from agricultural operations or urban streets. A mix of grasses and wildflowers, which are effective in intercepting runoff, are typically planted here.  In residential settings, this zone may be a yard or garden planted with</a:t>
            </a:r>
            <a:r>
              <a:rPr lang="en-US" baseline="0" dirty="0" smtClean="0"/>
              <a:t> meadow grasses, a shrub border,  or light woods.</a:t>
            </a:r>
            <a:endParaRPr lang="en-US" dirty="0"/>
          </a:p>
        </p:txBody>
      </p:sp>
    </p:spTree>
    <p:extLst>
      <p:ext uri="{BB962C8B-B14F-4D97-AF65-F5344CB8AC3E}">
        <p14:creationId xmlns:p14="http://schemas.microsoft.com/office/powerpoint/2010/main" val="2463548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r>
              <a:rPr lang="en-US" dirty="0" smtClean="0"/>
              <a:t>The first step in designing a riparian buffer is to determine the existing conditions on the </a:t>
            </a:r>
            <a:r>
              <a:rPr lang="en-US" dirty="0"/>
              <a:t>site. </a:t>
            </a:r>
          </a:p>
          <a:p>
            <a:r>
              <a:rPr lang="en-US" dirty="0" smtClean="0"/>
              <a:t>A site assessment should include the following questions:</a:t>
            </a:r>
          </a:p>
          <a:p>
            <a:pPr marL="285750" indent="-285750">
              <a:buFont typeface="Arial" panose="020B0604020202020204" pitchFamily="34" charset="0"/>
              <a:buChar char="•"/>
            </a:pPr>
            <a:r>
              <a:rPr lang="en-US" dirty="0" smtClean="0"/>
              <a:t>Is there an existing buffer?</a:t>
            </a:r>
          </a:p>
          <a:p>
            <a:pPr marL="285750" indent="-285750">
              <a:buFont typeface="Arial" panose="020B0604020202020204" pitchFamily="34" charset="0"/>
              <a:buChar char="•"/>
            </a:pPr>
            <a:r>
              <a:rPr lang="en-US" dirty="0" smtClean="0"/>
              <a:t>Is it healthy?</a:t>
            </a:r>
          </a:p>
          <a:p>
            <a:pPr marL="285750" indent="-285750">
              <a:buFont typeface="Arial" panose="020B0604020202020204" pitchFamily="34" charset="0"/>
              <a:buChar char="•"/>
            </a:pPr>
            <a:r>
              <a:rPr lang="en-US" dirty="0" smtClean="0"/>
              <a:t>What plants are growing there?</a:t>
            </a:r>
          </a:p>
          <a:p>
            <a:pPr marL="285750" indent="-285750">
              <a:buFont typeface="Arial" panose="020B0604020202020204" pitchFamily="34" charset="0"/>
              <a:buChar char="•"/>
            </a:pPr>
            <a:r>
              <a:rPr lang="en-US" dirty="0" smtClean="0"/>
              <a:t>Are there invasive species?</a:t>
            </a:r>
          </a:p>
          <a:p>
            <a:pPr marL="285750" indent="-285750">
              <a:buFont typeface="Arial" panose="020B0604020202020204" pitchFamily="34" charset="0"/>
              <a:buChar char="•"/>
            </a:pPr>
            <a:r>
              <a:rPr lang="en-US" dirty="0" smtClean="0"/>
              <a:t>How much area has been invaded?</a:t>
            </a:r>
          </a:p>
          <a:p>
            <a:pPr marL="285750" indent="-285750">
              <a:buFont typeface="Arial" panose="020B0604020202020204" pitchFamily="34" charset="0"/>
              <a:buChar char="•"/>
            </a:pPr>
            <a:r>
              <a:rPr lang="en-US" dirty="0" smtClean="0"/>
              <a:t>Is there evidence of deer browse?</a:t>
            </a:r>
          </a:p>
          <a:p>
            <a:pPr marL="285750" indent="-285750">
              <a:buFont typeface="Arial" panose="020B0604020202020204" pitchFamily="34" charset="0"/>
              <a:buChar char="•"/>
            </a:pPr>
            <a:r>
              <a:rPr lang="en-US" dirty="0" smtClean="0"/>
              <a:t>Is the streambank intact or eroded and needing repair?</a:t>
            </a:r>
          </a:p>
          <a:p>
            <a:pPr marL="285750" indent="-285750">
              <a:buFont typeface="Arial" panose="020B0604020202020204" pitchFamily="34" charset="0"/>
              <a:buChar char="•"/>
            </a:pPr>
            <a:r>
              <a:rPr lang="en-US" dirty="0" smtClean="0"/>
              <a:t>What other problems need to be addressed before any planting can take place?</a:t>
            </a:r>
          </a:p>
          <a:p>
            <a:endParaRPr lang="en-US" dirty="0" smtClean="0"/>
          </a:p>
          <a:p>
            <a:r>
              <a:rPr lang="en-US" dirty="0" smtClean="0"/>
              <a:t>For </a:t>
            </a:r>
            <a:r>
              <a:rPr lang="en-US" dirty="0"/>
              <a:t>example, the photo on the left shows a riparian buffer with well developed vegetation. A site assessment would identify the plant species present and determine whether there are non-native invasive species.  The photo on the right shows a stream with no buffer that is experiencing severe erosion.  The buffer zone is occupied by parking and turf grass. This site requires extensive work to restore the stream banks and create a riparian plant community.</a:t>
            </a:r>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To determine the ideal width of the buffer, the intended</a:t>
            </a:r>
            <a:r>
              <a:rPr lang="en-US" baseline="0" dirty="0" smtClean="0"/>
              <a:t> functions should be </a:t>
            </a:r>
            <a:r>
              <a:rPr lang="en-US" dirty="0" smtClean="0"/>
              <a:t>identified. For example, if the primary function of the buffer is streambank stabilization, a buffer</a:t>
            </a:r>
            <a:r>
              <a:rPr lang="en-US" baseline="0" dirty="0" smtClean="0"/>
              <a:t> </a:t>
            </a:r>
            <a:r>
              <a:rPr lang="en-US" dirty="0" smtClean="0"/>
              <a:t>50’ wide may be sufficient. To remove nutrients from runoff, over 100’ wide is more effective. </a:t>
            </a:r>
            <a:r>
              <a:rPr lang="en-US" dirty="0"/>
              <a:t>In general, wider buffers provide more benefits than narrow buffers. </a:t>
            </a:r>
            <a:endParaRPr lang="en-US" dirty="0" smtClean="0"/>
          </a:p>
          <a:p>
            <a:pPr marL="171450" indent="-171450">
              <a:buFont typeface="Arial" panose="020B0604020202020204" pitchFamily="34" charset="0"/>
              <a:buChar char="•"/>
            </a:pPr>
            <a:r>
              <a:rPr lang="en-US" dirty="0" smtClean="0"/>
              <a:t>The </a:t>
            </a:r>
            <a:r>
              <a:rPr lang="en-US" dirty="0"/>
              <a:t>width of the </a:t>
            </a:r>
            <a:r>
              <a:rPr lang="en-US" dirty="0" smtClean="0"/>
              <a:t>buffer </a:t>
            </a:r>
            <a:r>
              <a:rPr lang="en-US" dirty="0"/>
              <a:t>or individual </a:t>
            </a:r>
            <a:r>
              <a:rPr lang="en-US" dirty="0" smtClean="0"/>
              <a:t>buffer zones also depends on site characteristics such as slope of the land. Where </a:t>
            </a:r>
            <a:r>
              <a:rPr lang="en-US" dirty="0"/>
              <a:t>the riparian area has a very steep slope leading to the water, a wider buffer is needed to slow </a:t>
            </a:r>
            <a:r>
              <a:rPr lang="en-US" dirty="0" err="1"/>
              <a:t>stormwater</a:t>
            </a:r>
            <a:r>
              <a:rPr lang="en-US" dirty="0"/>
              <a:t> runoff. </a:t>
            </a:r>
            <a:endParaRPr lang="en-US" dirty="0" smtClean="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r>
              <a:rPr lang="en-US" dirty="0" smtClean="0"/>
              <a:t>If providing wildlife habitat is a main goal, the buffer will need</a:t>
            </a:r>
            <a:r>
              <a:rPr lang="en-US" baseline="0" dirty="0" smtClean="0"/>
              <a:t> to be much wider than a riparian forest buffer focused primarily on improving water quality.  In general, 300’ is the minimum width recommended for maximum wildlife value, but that depends on how much land is actually available and what the property owner wants to do.</a:t>
            </a:r>
            <a:endParaRPr lang="en-US" dirty="0" smtClean="0"/>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r>
              <a:rPr lang="en-US" dirty="0" smtClean="0"/>
              <a:t>When designing riparian buffers, choose native species adapted to the specific site conditions, that is, the particular </a:t>
            </a:r>
            <a:r>
              <a:rPr lang="en-US" dirty="0"/>
              <a:t>combination of </a:t>
            </a:r>
            <a:r>
              <a:rPr lang="en-US" dirty="0" smtClean="0"/>
              <a:t>sun and shade</a:t>
            </a:r>
            <a:r>
              <a:rPr lang="en-US" dirty="0"/>
              <a:t>, moisture, flooding and soil </a:t>
            </a:r>
            <a:r>
              <a:rPr lang="en-US" dirty="0" err="1"/>
              <a:t>pH.</a:t>
            </a:r>
            <a:r>
              <a:rPr lang="en-US" dirty="0"/>
              <a:t> </a:t>
            </a:r>
            <a:endParaRPr lang="en-US" dirty="0" smtClean="0"/>
          </a:p>
          <a:p>
            <a:endParaRPr lang="en-US" dirty="0"/>
          </a:p>
          <a:p>
            <a:r>
              <a:rPr lang="en-US" dirty="0" smtClean="0"/>
              <a:t>In general, plants should</a:t>
            </a:r>
          </a:p>
          <a:p>
            <a:endParaRPr lang="en-US" dirty="0" smtClean="0"/>
          </a:p>
          <a:p>
            <a:pPr marL="285750" indent="-285750">
              <a:buFont typeface="Arial" panose="020B0604020202020204" pitchFamily="34" charset="0"/>
              <a:buChar char="•"/>
            </a:pPr>
            <a:r>
              <a:rPr lang="en-US" dirty="0" smtClean="0"/>
              <a:t>tolerate or depend on available moisture during the growing season.</a:t>
            </a:r>
          </a:p>
          <a:p>
            <a:pPr marL="285750" indent="-285750">
              <a:buFont typeface="Arial" panose="020B0604020202020204" pitchFamily="34" charset="0"/>
              <a:buChar char="•"/>
            </a:pPr>
            <a:r>
              <a:rPr lang="en-US" dirty="0" smtClean="0"/>
              <a:t>tolerate periodic flooding as well as dry periods</a:t>
            </a:r>
            <a:r>
              <a:rPr lang="en-US" baseline="0" dirty="0" smtClean="0"/>
              <a:t> due to</a:t>
            </a:r>
            <a:r>
              <a:rPr lang="en-US" dirty="0" smtClean="0"/>
              <a:t> drought or low water table.</a:t>
            </a:r>
          </a:p>
          <a:p>
            <a:pPr marL="285750" indent="-285750">
              <a:buFont typeface="Arial" panose="020B0604020202020204" pitchFamily="34" charset="0"/>
              <a:buChar char="•"/>
            </a:pPr>
            <a:r>
              <a:rPr lang="en-US" dirty="0" smtClean="0"/>
              <a:t>regenerate naturally</a:t>
            </a:r>
            <a:r>
              <a:rPr lang="en-US" baseline="0" dirty="0" smtClean="0"/>
              <a:t> so that they don’t require constant attention.</a:t>
            </a:r>
            <a:endParaRPr lang="en-US" dirty="0" smtClean="0"/>
          </a:p>
          <a:p>
            <a:pPr marL="285750" indent="-285750">
              <a:buFont typeface="Arial" panose="020B0604020202020204" pitchFamily="34" charset="0"/>
              <a:buChar char="•"/>
            </a:pPr>
            <a:endParaRPr lang="en-US" dirty="0" smtClean="0"/>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defRPr/>
            </a:pPr>
            <a:r>
              <a:rPr lang="en-US" baseline="0" dirty="0" smtClean="0"/>
              <a:t>Choose species that are typical of native plants communities found locally. </a:t>
            </a:r>
            <a:r>
              <a:rPr lang="en-US" dirty="0" smtClean="0"/>
              <a:t>Species </a:t>
            </a:r>
            <a:r>
              <a:rPr lang="en-US" dirty="0"/>
              <a:t>native to the area </a:t>
            </a:r>
            <a:r>
              <a:rPr lang="en-US" dirty="0" smtClean="0"/>
              <a:t>are </a:t>
            </a:r>
            <a:r>
              <a:rPr lang="en-US" dirty="0"/>
              <a:t>more likely to establish and grow with less need for maintenance and water. </a:t>
            </a:r>
            <a:endParaRPr lang="en-US" dirty="0" smtClean="0"/>
          </a:p>
          <a:p>
            <a:pPr marL="171450" indent="-171450">
              <a:buFont typeface="Arial" panose="020B0604020202020204" pitchFamily="34" charset="0"/>
              <a:buChar char="•"/>
            </a:pPr>
            <a:r>
              <a:rPr lang="en-US" dirty="0" smtClean="0"/>
              <a:t>There are many online</a:t>
            </a:r>
            <a:r>
              <a:rPr lang="en-US" baseline="0" dirty="0" smtClean="0"/>
              <a:t> sources of information to determine suitable native plants. This partial list is from a factsheet produced by the Philadelphia Water Department Office of Watersheds.  Other municipal, state, and federal agencies, as well as conservation organizations, provide free resources to help with restoration projects. </a:t>
            </a: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r>
              <a:rPr lang="en-US" dirty="0" smtClean="0"/>
              <a:t>Plan for changes in plant communities over time:</a:t>
            </a:r>
          </a:p>
          <a:p>
            <a:pPr marL="285750" indent="-285750">
              <a:buFont typeface="Arial" panose="020B0604020202020204" pitchFamily="34" charset="0"/>
              <a:buChar char="•"/>
            </a:pPr>
            <a:r>
              <a:rPr lang="en-US" dirty="0" smtClean="0"/>
              <a:t>On a site with no tree canopy, as shown here, choose sun tolerant species for the early establishment period.</a:t>
            </a:r>
          </a:p>
          <a:p>
            <a:pPr marL="285750" indent="-285750">
              <a:buFont typeface="Arial" panose="020B0604020202020204" pitchFamily="34" charset="0"/>
              <a:buChar char="•"/>
            </a:pPr>
            <a:r>
              <a:rPr lang="en-US" dirty="0" smtClean="0"/>
              <a:t>Add shade tolerant species later to support plant community development when the tree canopy fills out.</a:t>
            </a:r>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smtClean="0"/>
              <a:t>To prepare a site for restoration, it is essential to minimize competition to allow new plants to become established.</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Most importantly, invasive species must be controlled, and as much as possible, eliminated. There are a number of invasive species such as Norway maple and Tree of Heaven</a:t>
            </a:r>
            <a:r>
              <a:rPr lang="en-US" baseline="0" dirty="0" smtClean="0"/>
              <a:t> that are </a:t>
            </a:r>
            <a:r>
              <a:rPr lang="en-US" dirty="0" smtClean="0"/>
              <a:t>commonly found in riparian areas that spread aggressively and displace native species.</a:t>
            </a:r>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defRPr/>
            </a:pPr>
            <a:r>
              <a:rPr lang="en-US" dirty="0" smtClean="0"/>
              <a:t>Different</a:t>
            </a:r>
            <a:r>
              <a:rPr lang="en-US" baseline="0" dirty="0" smtClean="0"/>
              <a:t> invasive species often require different control methods, e.g., hand pulling, mowing or string trimming, and herbicide application. Sometimes multiple methods are needed. </a:t>
            </a:r>
            <a:r>
              <a:rPr lang="en-US" dirty="0"/>
              <a:t>Invasive species control may also require more than one growing season before desired buffer plants can be installed.</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For example, small infestations of multiflora rose (shown on the left) can be controlled by cutting the top growth and pulling </a:t>
            </a:r>
            <a:r>
              <a:rPr lang="en-US" dirty="0"/>
              <a:t>out </a:t>
            </a:r>
            <a:r>
              <a:rPr lang="en-US" dirty="0" smtClean="0"/>
              <a:t>the entire </a:t>
            </a:r>
            <a:r>
              <a:rPr lang="en-US" dirty="0"/>
              <a:t>root </a:t>
            </a:r>
            <a:r>
              <a:rPr lang="en-US" dirty="0" smtClean="0"/>
              <a:t>before the </a:t>
            </a:r>
            <a:r>
              <a:rPr lang="en-US" dirty="0"/>
              <a:t>plant </a:t>
            </a:r>
            <a:r>
              <a:rPr lang="en-US" dirty="0" smtClean="0"/>
              <a:t>goes to </a:t>
            </a:r>
            <a:r>
              <a:rPr lang="en-US" dirty="0"/>
              <a:t>seed. </a:t>
            </a:r>
            <a:r>
              <a:rPr lang="en-US" dirty="0" smtClean="0"/>
              <a:t>Just cutting </a:t>
            </a:r>
            <a:r>
              <a:rPr lang="en-US" dirty="0"/>
              <a:t>the above ground </a:t>
            </a:r>
            <a:r>
              <a:rPr lang="en-US" dirty="0" smtClean="0"/>
              <a:t>portion is not enough, </a:t>
            </a:r>
            <a:r>
              <a:rPr lang="en-US" dirty="0"/>
              <a:t>because this will stimulate the growth of many more shoots.  </a:t>
            </a:r>
            <a:r>
              <a:rPr lang="en-US" dirty="0" smtClean="0"/>
              <a:t>For </a:t>
            </a:r>
            <a:r>
              <a:rPr lang="en-US" dirty="0"/>
              <a:t>large infestations where the plant </a:t>
            </a:r>
            <a:r>
              <a:rPr lang="en-US" dirty="0" smtClean="0"/>
              <a:t>has </a:t>
            </a:r>
            <a:r>
              <a:rPr lang="en-US" dirty="0"/>
              <a:t>taken over a </a:t>
            </a:r>
            <a:r>
              <a:rPr lang="en-US" dirty="0" smtClean="0"/>
              <a:t>site, herbicide application </a:t>
            </a:r>
            <a:r>
              <a:rPr lang="en-US" dirty="0"/>
              <a:t>is likely required, but </a:t>
            </a:r>
            <a:r>
              <a:rPr lang="en-US" dirty="0" smtClean="0"/>
              <a:t>in Pennsylvania this requires </a:t>
            </a:r>
            <a:r>
              <a:rPr lang="en-US" dirty="0"/>
              <a:t>an applicator’s </a:t>
            </a:r>
            <a:r>
              <a:rPr lang="en-US" dirty="0" smtClean="0"/>
              <a:t>license.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Burning bush (right photo) is a popular ornamental shrub that is also highly invasive.  Plants should be hand-pulled or removed with a Weed Wrench </a:t>
            </a:r>
            <a:r>
              <a:rPr lang="en-US" b="1" dirty="0" smtClean="0"/>
              <a:t>before</a:t>
            </a:r>
            <a:r>
              <a:rPr lang="en-US" dirty="0"/>
              <a:t> </a:t>
            </a:r>
            <a:r>
              <a:rPr lang="en-US" dirty="0" smtClean="0"/>
              <a:t>they produce berries and seeds in the summer. Plants </a:t>
            </a:r>
            <a:r>
              <a:rPr lang="en-US" dirty="0"/>
              <a:t>that </a:t>
            </a:r>
            <a:r>
              <a:rPr lang="en-US" dirty="0" smtClean="0"/>
              <a:t>are too hard </a:t>
            </a:r>
            <a:r>
              <a:rPr lang="en-US" dirty="0"/>
              <a:t>to </a:t>
            </a:r>
            <a:r>
              <a:rPr lang="en-US" dirty="0" smtClean="0"/>
              <a:t>pull out can be </a:t>
            </a:r>
            <a:r>
              <a:rPr lang="en-US" dirty="0"/>
              <a:t>cut down to a one inch stump and </a:t>
            </a:r>
            <a:r>
              <a:rPr lang="en-US" dirty="0" smtClean="0"/>
              <a:t>immediately treated with </a:t>
            </a:r>
            <a:r>
              <a:rPr lang="en-US" dirty="0"/>
              <a:t>herbicide </a:t>
            </a:r>
            <a:r>
              <a:rPr lang="en-US" dirty="0" smtClean="0"/>
              <a:t>using </a:t>
            </a:r>
            <a:r>
              <a:rPr lang="en-US" dirty="0"/>
              <a:t>a paint brush or sponge applicator</a:t>
            </a:r>
            <a:r>
              <a:rPr lang="en-US" dirty="0" smtClean="0"/>
              <a:t>.  </a:t>
            </a:r>
            <a:r>
              <a:rPr lang="en-US" dirty="0"/>
              <a:t>Stump application is very effective </a:t>
            </a:r>
            <a:r>
              <a:rPr lang="en-US" dirty="0" smtClean="0"/>
              <a:t>from July to </a:t>
            </a:r>
            <a:r>
              <a:rPr lang="en-US" dirty="0"/>
              <a:t>mid-September</a:t>
            </a:r>
            <a:r>
              <a:rPr lang="en-US" dirty="0" smtClean="0"/>
              <a:t>.  The leaves of multi-stemmed </a:t>
            </a:r>
            <a:r>
              <a:rPr lang="en-US" dirty="0"/>
              <a:t>shrubs </a:t>
            </a:r>
            <a:r>
              <a:rPr lang="en-US" dirty="0" smtClean="0"/>
              <a:t>can also be sprayed with herbicide. This application </a:t>
            </a:r>
            <a:r>
              <a:rPr lang="en-US" dirty="0"/>
              <a:t>works best between July and mid-September</a:t>
            </a:r>
            <a:r>
              <a:rPr lang="en-US" dirty="0" smtClean="0"/>
              <a:t>.  </a:t>
            </a:r>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It is important to understand the growth habit of the target </a:t>
            </a:r>
            <a:r>
              <a:rPr lang="en-US" dirty="0" smtClean="0"/>
              <a:t>invasive species</a:t>
            </a:r>
            <a:r>
              <a:rPr lang="en-US" dirty="0"/>
              <a:t>, such as when the plant begins to grow in the spring, how it reproduces (such as </a:t>
            </a:r>
            <a:r>
              <a:rPr lang="en-US" dirty="0" smtClean="0"/>
              <a:t>by seeds </a:t>
            </a:r>
            <a:r>
              <a:rPr lang="en-US" dirty="0"/>
              <a:t>or runners), and when reproduction typically happens (for example, early or late spring).   </a:t>
            </a:r>
            <a:endParaRPr lang="en-US" dirty="0" smtClean="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Japanese knotweed, for example (shown on the left), usually starts growing in early spring, can reach 10’ tall by summer, and dies back to the ground with the first hard frost. It has an extensive root system that can spread 20 feet from the parent plant and 7 feet deep.  Root and stem fragments will sprout in moist soil and can form new plant colonies from pieces as small as ½”.  Manual or mechanical control </a:t>
            </a:r>
            <a:r>
              <a:rPr lang="en-US" dirty="0"/>
              <a:t>is effective only for very small </a:t>
            </a:r>
            <a:r>
              <a:rPr lang="en-US" dirty="0" smtClean="0"/>
              <a:t>patches. The stems must be cut at least twice a month during the growing season, and the whole root must be dug up.  This must be done for at least 3 consecutive years.  Larger invasion will require herbicide application.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Ideally</a:t>
            </a:r>
            <a:r>
              <a:rPr lang="en-US" dirty="0"/>
              <a:t>, control methods will not only remove existing plants, but prevent new plants from becoming established.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For</a:t>
            </a:r>
            <a:r>
              <a:rPr lang="en-US" sz="1200" baseline="0" dirty="0" smtClean="0"/>
              <a:t> a variety of reasons, our natural landscapes have lost much of the vegetation that had protected our streams.  To restore the buffers requires some forethought.</a:t>
            </a:r>
          </a:p>
          <a:p>
            <a:endParaRPr lang="en-US" sz="1200" dirty="0" smtClean="0"/>
          </a:p>
          <a:p>
            <a:r>
              <a:rPr lang="en-US" dirty="0" smtClean="0"/>
              <a:t>In this presentation you will learn: </a:t>
            </a:r>
            <a:endParaRPr lang="en-US" baseline="0" dirty="0" smtClean="0"/>
          </a:p>
          <a:p>
            <a:pPr marL="285750" indent="-285750">
              <a:buFont typeface="Arial" panose="020B0604020202020204" pitchFamily="34" charset="0"/>
              <a:buChar char="•"/>
            </a:pPr>
            <a:r>
              <a:rPr lang="en-US" dirty="0" smtClean="0"/>
              <a:t>What Is a Riparian Forest Buffer?</a:t>
            </a:r>
          </a:p>
          <a:p>
            <a:pPr marL="285750" indent="-285750">
              <a:buFont typeface="Arial" panose="020B0604020202020204" pitchFamily="34" charset="0"/>
              <a:buChar char="•"/>
            </a:pPr>
            <a:r>
              <a:rPr lang="en-US" dirty="0" smtClean="0"/>
              <a:t>The Benefits of Riparian Buffers</a:t>
            </a:r>
          </a:p>
          <a:p>
            <a:pPr marL="285750" indent="-285750">
              <a:buFont typeface="Arial" panose="020B0604020202020204" pitchFamily="34" charset="0"/>
              <a:buChar char="•"/>
            </a:pPr>
            <a:r>
              <a:rPr lang="en-US" dirty="0" smtClean="0"/>
              <a:t>Loss of Riparian Buffers</a:t>
            </a:r>
          </a:p>
          <a:p>
            <a:pPr marL="285750" indent="-285750">
              <a:buFont typeface="Arial" panose="020B0604020202020204" pitchFamily="34" charset="0"/>
              <a:buChar char="•"/>
            </a:pPr>
            <a:r>
              <a:rPr lang="en-US" dirty="0" smtClean="0"/>
              <a:t>Restoring and Maintaining Riparian Buffers</a:t>
            </a:r>
          </a:p>
          <a:p>
            <a:endParaRPr lang="en-US" dirty="0"/>
          </a:p>
        </p:txBody>
      </p:sp>
    </p:spTree>
    <p:extLst>
      <p:ext uri="{BB962C8B-B14F-4D97-AF65-F5344CB8AC3E}">
        <p14:creationId xmlns:p14="http://schemas.microsoft.com/office/powerpoint/2010/main" val="236549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Many riparian areas have been invaded by vines such as Oriental bittersweet, Japanese hops, and Japanese honeysuckle. </a:t>
            </a:r>
          </a:p>
          <a:p>
            <a:pPr>
              <a:buFont typeface="Arial" pitchFamily="34" charset="0"/>
              <a:buNone/>
            </a:pPr>
            <a:r>
              <a:rPr lang="en-US" dirty="0" smtClean="0"/>
              <a:t>Control methods for these species include hand pulling before they flower and set seed, repeated cutting, and the use of herbicides.</a:t>
            </a: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Autofit/>
          </a:bodyPr>
          <a:lstStyle/>
          <a:p>
            <a:r>
              <a:rPr lang="en-US" dirty="0" smtClean="0"/>
              <a:t>When choosing plants, buy plant stock from reputable local or regional native plant nurseries to ensure plants are adapted to local conditions.</a:t>
            </a:r>
          </a:p>
          <a:p>
            <a:endParaRPr lang="en-US" dirty="0"/>
          </a:p>
          <a:p>
            <a:r>
              <a:rPr lang="en-US" dirty="0" smtClean="0"/>
              <a:t>Nurseries have plants in different forms.</a:t>
            </a:r>
          </a:p>
          <a:p>
            <a:endParaRPr lang="en-US" dirty="0" smtClean="0"/>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Balled and </a:t>
            </a:r>
            <a:r>
              <a:rPr lang="en-US" dirty="0" err="1" smtClean="0"/>
              <a:t>burlapped</a:t>
            </a:r>
            <a:r>
              <a:rPr lang="en-US" dirty="0" smtClean="0"/>
              <a:t> (or B&amp;B) trees and shrubs are cut out of the ground and wrapped in burlap with the soil around the roots left intact. Because root-balled trees have had their roots cut at lifting, they have lost most of their fine fibrous roots. They typically grow very slowly until their roots grow back and can experience transplant shock that lasts for years.   Large B&amp;B trees are heavy and difficult to handle and are more expensive. In general, B&amp;B stock is not the best choice for riparian restoration.</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smtClean="0"/>
          </a:p>
          <a:p>
            <a:pPr marL="285750" indent="-285750">
              <a:buFont typeface="Arial" panose="020B0604020202020204" pitchFamily="34" charset="0"/>
              <a:buChar char="•"/>
            </a:pPr>
            <a:r>
              <a:rPr lang="en-US" dirty="0" smtClean="0"/>
              <a:t>Container trees and shrubs come in various sizes depending on species and nursery. Container plants have </a:t>
            </a:r>
            <a:r>
              <a:rPr lang="en-US" dirty="0"/>
              <a:t>a good success rate that enables year-round planting. </a:t>
            </a:r>
            <a:r>
              <a:rPr lang="en-US" dirty="0" smtClean="0"/>
              <a:t>The main </a:t>
            </a:r>
            <a:r>
              <a:rPr lang="en-US" dirty="0"/>
              <a:t>disadvantage of </a:t>
            </a:r>
            <a:r>
              <a:rPr lang="en-US" dirty="0" smtClean="0"/>
              <a:t>container plants is that they don’t always develop a fibrous </a:t>
            </a:r>
            <a:r>
              <a:rPr lang="en-US" dirty="0"/>
              <a:t>root </a:t>
            </a:r>
            <a:r>
              <a:rPr lang="en-US" dirty="0" smtClean="0"/>
              <a:t>system.  Instead roots can become “pot-bound” with thick</a:t>
            </a:r>
            <a:r>
              <a:rPr lang="en-US" dirty="0"/>
              <a:t>, </a:t>
            </a:r>
            <a:r>
              <a:rPr lang="en-US" dirty="0" smtClean="0"/>
              <a:t>spiraling roots that are </a:t>
            </a:r>
            <a:r>
              <a:rPr lang="en-US" dirty="0"/>
              <a:t>not very efficient at water </a:t>
            </a:r>
            <a:r>
              <a:rPr lang="en-US" dirty="0" smtClean="0"/>
              <a:t>absorption</a:t>
            </a:r>
            <a:r>
              <a:rPr lang="en-US" baseline="0" dirty="0" smtClean="0"/>
              <a:t> and can eventually girdle the trunk.</a:t>
            </a:r>
            <a:endParaRPr lang="en-US" dirty="0" smtClean="0"/>
          </a:p>
          <a:p>
            <a:pPr marL="285750" indent="-285750">
              <a:buFont typeface="Arial" panose="020B0604020202020204" pitchFamily="34" charset="0"/>
              <a:buChar char="•"/>
            </a:pPr>
            <a:endParaRPr lang="en-US" dirty="0" smtClean="0"/>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Bare root trees are grown in the field , dug up and then the soil is washed or shaken from the roots.  Usually, they can only be supplied and planted during the dormant winter months.  Bare root trees are the least expensive form of nursery stock because they are lightweight, easy to plant and many can be packed in a truck to save on shipping costs. But root damage during harvest, storage and transport can lead to poor survival rates.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Planting density should be higher than the final stem density desired, to allow for losses due to competition, stress and</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deer. </a:t>
            </a:r>
          </a:p>
          <a:p>
            <a:pPr marL="285750" indent="-285750">
              <a:buFont typeface="Arial" panose="020B0604020202020204" pitchFamily="34" charset="0"/>
              <a:buChar char="•"/>
            </a:pPr>
            <a:endParaRPr lang="en-US" dirty="0" smtClean="0"/>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Seedlings </a:t>
            </a:r>
            <a:r>
              <a:rPr lang="en-US" dirty="0" smtClean="0"/>
              <a:t>are very young trees that </a:t>
            </a:r>
            <a:r>
              <a:rPr lang="en-US" dirty="0"/>
              <a:t>can be purchased as container grown or bare root.</a:t>
            </a:r>
          </a:p>
          <a:p>
            <a:pPr marL="171450" indent="-171450">
              <a:buFont typeface="Arial" panose="020B0604020202020204" pitchFamily="34" charset="0"/>
              <a:buChar char="•"/>
            </a:pPr>
            <a:r>
              <a:rPr lang="en-US" dirty="0"/>
              <a:t>Seedlings </a:t>
            </a:r>
            <a:r>
              <a:rPr lang="en-US" dirty="0" smtClean="0"/>
              <a:t>are much </a:t>
            </a:r>
            <a:r>
              <a:rPr lang="en-US" dirty="0"/>
              <a:t>less expensive than larger stock depending on </a:t>
            </a:r>
            <a:r>
              <a:rPr lang="en-US" dirty="0" smtClean="0"/>
              <a:t>the source </a:t>
            </a:r>
            <a:r>
              <a:rPr lang="en-US" dirty="0"/>
              <a:t>and type of plant. </a:t>
            </a:r>
            <a:r>
              <a:rPr lang="en-US" dirty="0" smtClean="0"/>
              <a:t> However, depending </a:t>
            </a:r>
            <a:r>
              <a:rPr lang="en-US" dirty="0"/>
              <a:t>upon plant condition, species, and site stresses, the survival rates for seedlings range from less than 30 percent to over 90 percent.  </a:t>
            </a:r>
            <a:r>
              <a:rPr lang="en-US" dirty="0" smtClean="0"/>
              <a:t>More control of competing vegetation is needed over several years to increase </a:t>
            </a:r>
            <a:r>
              <a:rPr lang="en-US" dirty="0"/>
              <a:t>the </a:t>
            </a:r>
            <a:r>
              <a:rPr lang="en-US" dirty="0" smtClean="0"/>
              <a:t>survival rate of </a:t>
            </a:r>
            <a:r>
              <a:rPr lang="en-US" dirty="0"/>
              <a:t>the seedlings. </a:t>
            </a:r>
          </a:p>
          <a:p>
            <a:pPr marL="171450" indent="-171450">
              <a:buFont typeface="Arial" panose="020B0604020202020204" pitchFamily="34" charset="0"/>
              <a:buChar char="•"/>
            </a:pPr>
            <a:r>
              <a:rPr lang="en-US" dirty="0"/>
              <a:t>Tree </a:t>
            </a:r>
            <a:r>
              <a:rPr lang="en-US"/>
              <a:t>shelters </a:t>
            </a:r>
            <a:r>
              <a:rPr lang="en-US" smtClean="0"/>
              <a:t>can accelerate </a:t>
            </a:r>
            <a:r>
              <a:rPr lang="en-US" dirty="0"/>
              <a:t>growth and increase the survivability of seedlings but add to the installation costs. </a:t>
            </a:r>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Live stakes are a very inexpensive way to create new plants from existing</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plants. Shrub species such as red-osier and silky dogwoods and willows will readily root from a cutting taken from the parent plant. These stakes can be directly planted in the streambank itself without having to dig a planting hole.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Live stakes can be harvested on site or purchased</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from </a:t>
            </a:r>
            <a:r>
              <a:rPr lang="en-US" dirty="0" smtClean="0"/>
              <a:t>many native plant </a:t>
            </a:r>
            <a:r>
              <a:rPr lang="en-US" sz="1200" b="0" i="0" u="none" strike="noStrike" kern="1200" baseline="0" dirty="0" smtClean="0">
                <a:solidFill>
                  <a:schemeClr val="tx1"/>
                </a:solidFill>
                <a:latin typeface="+mn-lt"/>
                <a:ea typeface="+mn-ea"/>
                <a:cs typeface="+mn-cs"/>
              </a:rPr>
              <a:t>nurseries.</a:t>
            </a: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Herbaceous plants like grasses, wildflowers, and ferns are available in different size containers or in trays of plugs, which are small seedlings in a “plug” of planting media.</a:t>
            </a:r>
          </a:p>
          <a:p>
            <a:pPr marL="171450" indent="-171450">
              <a:buFont typeface="Arial" panose="020B0604020202020204" pitchFamily="34" charset="0"/>
              <a:buChar char="•"/>
            </a:pPr>
            <a:r>
              <a:rPr lang="en-US" dirty="0" smtClean="0"/>
              <a:t>Larger</a:t>
            </a:r>
            <a:r>
              <a:rPr lang="en-US" baseline="0" dirty="0" smtClean="0"/>
              <a:t> plants give faster coverage</a:t>
            </a:r>
            <a:r>
              <a:rPr lang="en-US" dirty="0" smtClean="0"/>
              <a:t> and fewer are needed,</a:t>
            </a:r>
            <a:r>
              <a:rPr lang="en-US" baseline="0" dirty="0" smtClean="0"/>
              <a:t> but are more expensive.  Plugs</a:t>
            </a:r>
            <a:r>
              <a:rPr lang="en-US" dirty="0" smtClean="0"/>
              <a:t> can be cost effective, but they are less able to tolerate dry or droughty conditions than container plants, which have more developed roots systems.  Proper installation at the right time is essential, and irrigation may be needed to ensure the plugs survive and become established.</a:t>
            </a:r>
          </a:p>
          <a:p>
            <a:pPr marL="171450" indent="-171450">
              <a:buFont typeface="Arial" panose="020B0604020202020204" pitchFamily="34" charset="0"/>
              <a:buChar char="•"/>
            </a:pPr>
            <a:r>
              <a:rPr lang="en-US" dirty="0" smtClean="0"/>
              <a:t>As with bare root trees, plugs are often planted at higher densities to allow for some loss.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Bare root material, seedlings and live stakes should be planted in the winter to early spring while they are still dormant. </a:t>
            </a:r>
            <a:endParaRPr lang="en-US" dirty="0" smtClean="0"/>
          </a:p>
          <a:p>
            <a:pPr marL="171450" indent="-171450">
              <a:buFont typeface="Arial" panose="020B0604020202020204" pitchFamily="34" charset="0"/>
              <a:buChar char="•"/>
            </a:pPr>
            <a:r>
              <a:rPr lang="en-US" dirty="0" smtClean="0"/>
              <a:t>Container and B&amp;B trees and shrubs can be planted during early spring or fall.  Planting in the spring ensures the longest season for root growth and gives the plant a chance to establish feeder roots before the moisture demands of the growing season. </a:t>
            </a:r>
          </a:p>
          <a:p>
            <a:pPr marL="171450" indent="-171450">
              <a:buFont typeface="Arial" panose="020B0604020202020204" pitchFamily="34" charset="0"/>
              <a:buChar char="•"/>
            </a:pPr>
            <a:r>
              <a:rPr lang="en-US" dirty="0" smtClean="0"/>
              <a:t>Most deciduous trees and shrubs can be planted later in the fall after leaf drop, since their roots will continue to grow until the soil temperature falls below 45 degrees. However, the ground must have adequate moisture, or a severe winter will kill the trees. There are </a:t>
            </a:r>
            <a:r>
              <a:rPr lang="en-US" dirty="0"/>
              <a:t>some species </a:t>
            </a:r>
            <a:r>
              <a:rPr lang="en-US" dirty="0" smtClean="0"/>
              <a:t>that do </a:t>
            </a:r>
            <a:r>
              <a:rPr lang="en-US" dirty="0"/>
              <a:t>not transplant well in the fall (e.g., birch, magnolia, poplar, redbud). </a:t>
            </a:r>
            <a:endParaRPr lang="en-US" dirty="0" smtClean="0"/>
          </a:p>
          <a:p>
            <a:pPr marL="171450" indent="-171450">
              <a:buFont typeface="Arial" panose="020B0604020202020204" pitchFamily="34" charset="0"/>
              <a:buChar char="•"/>
            </a:pPr>
            <a:r>
              <a:rPr lang="en-US" dirty="0" smtClean="0"/>
              <a:t>Evergreens can be planted in early spring after soil temperatures warm up and while there is adequate soil moisture in the root zone. In the fall, evergreens can be planted after the heat and drought of summer have passed, but before soil temperatures drop and soil moisture to roots becomes limited. </a:t>
            </a:r>
          </a:p>
          <a:p>
            <a:pPr marL="171450" indent="-171450">
              <a:buFont typeface="Arial" panose="020B0604020202020204" pitchFamily="34" charset="0"/>
              <a:buChar char="•"/>
            </a:pPr>
            <a:r>
              <a:rPr lang="en-US" dirty="0" smtClean="0"/>
              <a:t>Summer </a:t>
            </a:r>
            <a:r>
              <a:rPr lang="en-US" dirty="0"/>
              <a:t>planting is possible if </a:t>
            </a:r>
            <a:r>
              <a:rPr lang="en-US" dirty="0" smtClean="0"/>
              <a:t>plants are kept well-watered, </a:t>
            </a:r>
            <a:r>
              <a:rPr lang="en-US" dirty="0"/>
              <a:t>particularly if the plants were dug from the nursery in </a:t>
            </a:r>
            <a:r>
              <a:rPr lang="en-US" dirty="0" smtClean="0"/>
              <a:t>the spring </a:t>
            </a:r>
            <a:r>
              <a:rPr lang="en-US" dirty="0"/>
              <a:t>or grown in containers.</a:t>
            </a:r>
            <a:endParaRPr lang="en-US" dirty="0" smtClean="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r>
              <a:rPr lang="en-US" dirty="0" smtClean="0"/>
              <a:t>Regular maintenance should begin immediately after the buffer has been planted.</a:t>
            </a:r>
          </a:p>
          <a:p>
            <a:endParaRPr lang="en-US" dirty="0" smtClean="0"/>
          </a:p>
          <a:p>
            <a:r>
              <a:rPr lang="en-US" dirty="0" smtClean="0"/>
              <a:t>During the first 3-5 years, a number of activities are needed to ensure successful establishment of the buffer.</a:t>
            </a:r>
          </a:p>
          <a:p>
            <a:endParaRPr lang="en-US" dirty="0" smtClean="0"/>
          </a:p>
          <a:p>
            <a:pPr marL="171450" indent="-171450">
              <a:buFont typeface="Arial" panose="020B0604020202020204" pitchFamily="34" charset="0"/>
              <a:buChar char="•"/>
            </a:pPr>
            <a:r>
              <a:rPr lang="en-US" dirty="0" smtClean="0"/>
              <a:t>Deep</a:t>
            </a:r>
            <a:r>
              <a:rPr lang="en-US" dirty="0"/>
              <a:t>, regular watering through the first growing season </a:t>
            </a:r>
            <a:r>
              <a:rPr lang="en-US" dirty="0" smtClean="0"/>
              <a:t>is important for </a:t>
            </a:r>
            <a:r>
              <a:rPr lang="en-US" dirty="0"/>
              <a:t>new plants. If watering is difficult or not possible, then </a:t>
            </a:r>
            <a:r>
              <a:rPr lang="en-US" dirty="0" smtClean="0"/>
              <a:t>planting should correspond </a:t>
            </a:r>
            <a:r>
              <a:rPr lang="en-US" dirty="0"/>
              <a:t>to seasonal rains</a:t>
            </a:r>
            <a:r>
              <a:rPr lang="en-US" dirty="0" smtClean="0"/>
              <a:t>.  On this site, because planting had to be done in August, an irrigation line was installed and new plantings were watered from the river.</a:t>
            </a:r>
            <a:endParaRPr lang="en-US" dirty="0"/>
          </a:p>
          <a:p>
            <a:pPr>
              <a:buFont typeface="Arial" pitchFamily="34" charset="0"/>
              <a:buNone/>
            </a:pP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New plants should receive organic </a:t>
            </a:r>
            <a:r>
              <a:rPr lang="en-US" dirty="0" smtClean="0"/>
              <a:t>mulch at installation </a:t>
            </a:r>
            <a:r>
              <a:rPr lang="en-US" dirty="0"/>
              <a:t>to help retain soil moisture,  moderate soil temperature, and suppress weeds. Use 2 to 4 inches of </a:t>
            </a:r>
            <a:r>
              <a:rPr lang="en-US" dirty="0" smtClean="0"/>
              <a:t>well-aged</a:t>
            </a:r>
            <a:r>
              <a:rPr lang="en-US" dirty="0"/>
              <a:t>, coarse shredded bark, compost, or  leaf mold.  </a:t>
            </a:r>
            <a:r>
              <a:rPr lang="en-US" dirty="0" smtClean="0"/>
              <a:t>Make </a:t>
            </a:r>
            <a:r>
              <a:rPr lang="en-US" dirty="0"/>
              <a:t>sure the mulch is not contaminated with weed seeds or parts of invasive species that can sprout</a:t>
            </a:r>
            <a:r>
              <a:rPr lang="en-US" dirty="0" smtClean="0"/>
              <a:t>.  During the establishment period, mulch may need to be replenished but should never exceed 4 inches.</a:t>
            </a:r>
            <a:endParaRPr lang="en-US" dirty="0"/>
          </a:p>
          <a:p>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a:p>
            <a:pPr>
              <a:buFont typeface="Arial" pitchFamily="34" charset="0"/>
              <a:buNone/>
            </a:pP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Competition from weeds and invasive species can limit buffer growth and survival.</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Hand and mechanical removal  depends on size of the site, available workforce, type of plant. </a:t>
            </a:r>
            <a:r>
              <a:rPr lang="en-US" sz="1200" dirty="0" smtClean="0"/>
              <a:t>Brush saws can be used to safely and efficiently clear infestations of large invasive brush species. Applying an appropriate herbicide to the cut stump shortly after cutting will prevent sprouting.</a:t>
            </a:r>
          </a:p>
          <a:p>
            <a:pPr marL="171450" indent="-171450">
              <a:buFont typeface="Arial" panose="020B0604020202020204" pitchFamily="34" charset="0"/>
              <a:buChar char="•"/>
            </a:pPr>
            <a:r>
              <a:rPr lang="en-US" dirty="0" smtClean="0"/>
              <a:t>Mowing or string trimming should be done twice during the growing season; in the spring before weeds are higher than 18 inches and in summer before seed production.  Mower height should be 8 to 12 inches to limit the cutting of slow-growing native plants.</a:t>
            </a:r>
          </a:p>
          <a:p>
            <a:pPr marL="171450" indent="-171450">
              <a:buFont typeface="Arial" panose="020B0604020202020204" pitchFamily="34" charset="0"/>
              <a:buChar char="•"/>
            </a:pPr>
            <a:r>
              <a:rPr lang="en-US" dirty="0" smtClean="0"/>
              <a:t>Weed mats, which are synthetic fabric sold in sheets or rolls, suppress the growth of plants around the base of the tree. They should be removed when trees have a large enough canopy to shade out weeds.</a:t>
            </a:r>
          </a:p>
          <a:p>
            <a:pPr marL="171450" indent="-171450">
              <a:buFont typeface="Arial" panose="020B0604020202020204" pitchFamily="34" charset="0"/>
              <a:buChar char="•"/>
            </a:pPr>
            <a:r>
              <a:rPr lang="en-US" dirty="0" smtClean="0"/>
              <a:t>Herbicides can be used selectively for specific problem plants.</a:t>
            </a: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endParaRPr lang="en-US" dirty="0" smtClean="0"/>
          </a:p>
          <a:p>
            <a:pPr marL="171450" indent="-171450">
              <a:buFont typeface="Arial" panose="020B0604020202020204" pitchFamily="34" charset="0"/>
              <a:buChar char="•"/>
            </a:pPr>
            <a:r>
              <a:rPr lang="en-US" dirty="0" smtClean="0"/>
              <a:t>In </a:t>
            </a:r>
            <a:r>
              <a:rPr lang="en-US" dirty="0"/>
              <a:t>areas with high deer populations, deer can severely damage or kill newly planted or developing riparian buffers.</a:t>
            </a:r>
          </a:p>
          <a:p>
            <a:pPr marL="171450" indent="-171450">
              <a:buFont typeface="Arial" panose="020B0604020202020204" pitchFamily="34" charset="0"/>
              <a:buChar char="•"/>
            </a:pPr>
            <a:r>
              <a:rPr lang="en-US" dirty="0"/>
              <a:t>When planning a buffer project, look for signs of high deer density, such as overgrazing in the shrub and ground layer.</a:t>
            </a:r>
          </a:p>
          <a:p>
            <a:pPr marL="171450" indent="-171450">
              <a:buFont typeface="Arial" panose="020B0604020202020204" pitchFamily="34" charset="0"/>
              <a:buChar char="•"/>
            </a:pPr>
            <a:r>
              <a:rPr lang="en-US" dirty="0" smtClean="0"/>
              <a:t>Tree shelters protect young plants from deer.  Shelters are placed  around individual trees. They must be installed properly to keep out voles and rabbits, which can also damage plants.</a:t>
            </a:r>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riparian forest buffer is forested land located along a river, stream, lake,  pond, or wetland.</a:t>
            </a:r>
          </a:p>
          <a:p>
            <a:endParaRPr lang="en-US" dirty="0"/>
          </a:p>
        </p:txBody>
      </p:sp>
    </p:spTree>
    <p:extLst>
      <p:ext uri="{BB962C8B-B14F-4D97-AF65-F5344CB8AC3E}">
        <p14:creationId xmlns:p14="http://schemas.microsoft.com/office/powerpoint/2010/main" val="2181994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dirty="0" smtClean="0"/>
              <a:t>For larger sites, deer exclusion fencing can be placed around groups of plants.</a:t>
            </a: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dirty="0" smtClean="0"/>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r>
              <a:rPr lang="en-US" dirty="0" smtClean="0"/>
              <a:t>Buffers must be monitored to determine whether maintenance activities are effective and  to find  and correct emerging problems early.</a:t>
            </a:r>
          </a:p>
          <a:p>
            <a:endParaRPr lang="en-US" dirty="0" smtClean="0"/>
          </a:p>
          <a:p>
            <a:r>
              <a:rPr lang="en-US" dirty="0" smtClean="0"/>
              <a:t>In the first 3 – 5 years, the planting site should be monitored four times a year: late fall, late winter,  late spring, and late summer.   </a:t>
            </a:r>
          </a:p>
          <a:p>
            <a:endParaRPr lang="en-US" dirty="0" smtClean="0"/>
          </a:p>
          <a:p>
            <a:r>
              <a:rPr lang="en-US" dirty="0" smtClean="0"/>
              <a:t>Monitoring should be done to determine survival rates of the plants (no. of plants  surviving/no. of plants installed).</a:t>
            </a:r>
          </a:p>
          <a:p>
            <a:endParaRPr lang="en-US" dirty="0" smtClean="0"/>
          </a:p>
          <a:p>
            <a:r>
              <a:rPr lang="en-US" dirty="0" smtClean="0"/>
              <a:t>Also check for</a:t>
            </a:r>
          </a:p>
          <a:p>
            <a:endParaRPr lang="en-US" dirty="0" smtClean="0"/>
          </a:p>
          <a:p>
            <a:pPr marL="285750" indent="-285750">
              <a:buFont typeface="Arial" panose="020B0604020202020204" pitchFamily="34" charset="0"/>
              <a:buChar char="•"/>
            </a:pPr>
            <a:r>
              <a:rPr lang="en-US" dirty="0" smtClean="0"/>
              <a:t>Deer and vole damage</a:t>
            </a:r>
          </a:p>
          <a:p>
            <a:pPr marL="285750" indent="-285750">
              <a:buFont typeface="Arial" panose="020B0604020202020204" pitchFamily="34" charset="0"/>
              <a:buChar char="•"/>
            </a:pPr>
            <a:r>
              <a:rPr lang="en-US" dirty="0" smtClean="0"/>
              <a:t>Damage from insects</a:t>
            </a:r>
          </a:p>
          <a:p>
            <a:pPr marL="285750" indent="-285750">
              <a:buFont typeface="Arial" panose="020B0604020202020204" pitchFamily="34" charset="0"/>
              <a:buChar char="•"/>
            </a:pPr>
            <a:r>
              <a:rPr lang="en-US" dirty="0" smtClean="0"/>
              <a:t>Disease</a:t>
            </a:r>
          </a:p>
          <a:p>
            <a:pPr marL="285750" indent="-285750">
              <a:buFont typeface="Arial" panose="020B0604020202020204" pitchFamily="34" charset="0"/>
              <a:buChar char="•"/>
            </a:pPr>
            <a:r>
              <a:rPr lang="en-US" dirty="0" smtClean="0"/>
              <a:t>Dead </a:t>
            </a:r>
            <a:r>
              <a:rPr lang="en-US" dirty="0"/>
              <a:t>and dying </a:t>
            </a:r>
            <a:r>
              <a:rPr lang="en-US" dirty="0" smtClean="0"/>
              <a:t>plants that will need to be replaced</a:t>
            </a:r>
            <a:endParaRPr lang="en-US" dirty="0"/>
          </a:p>
          <a:p>
            <a:pPr marL="285750" indent="-285750">
              <a:buFont typeface="Arial" panose="020B0604020202020204" pitchFamily="34" charset="0"/>
              <a:buChar char="•"/>
            </a:pPr>
            <a:r>
              <a:rPr lang="en-US" dirty="0" smtClean="0"/>
              <a:t>Invasive species </a:t>
            </a:r>
          </a:p>
          <a:p>
            <a:pPr marL="285750" indent="-285750">
              <a:buFont typeface="Arial" panose="020B0604020202020204" pitchFamily="34" charset="0"/>
              <a:buChar char="•"/>
            </a:pPr>
            <a:r>
              <a:rPr lang="en-US" dirty="0" smtClean="0"/>
              <a:t>Erosion</a:t>
            </a:r>
          </a:p>
          <a:p>
            <a:pPr marL="285750" indent="-285750">
              <a:buFont typeface="Arial" panose="020B0604020202020204" pitchFamily="34" charset="0"/>
              <a:buChar char="•"/>
            </a:pPr>
            <a:r>
              <a:rPr lang="en-US" dirty="0" smtClean="0"/>
              <a:t>Damage to tree shelters or fencing</a:t>
            </a:r>
          </a:p>
          <a:p>
            <a:pPr marL="285750" indent="-285750">
              <a:buFont typeface="Arial" panose="020B0604020202020204" pitchFamily="34" charset="0"/>
              <a:buChar char="•"/>
            </a:pPr>
            <a:r>
              <a:rPr lang="en-US" dirty="0" smtClean="0"/>
              <a:t>Vandalism</a:t>
            </a:r>
          </a:p>
          <a:p>
            <a:pPr>
              <a:buFont typeface="Arial" pitchFamily="34" charset="0"/>
              <a:buNone/>
            </a:pP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200" dirty="0" smtClean="0"/>
              <a:t>We hope you now have a better understanding of the importance of the landscape</a:t>
            </a:r>
            <a:r>
              <a:rPr lang="en-US" sz="1200" baseline="0" dirty="0" smtClean="0"/>
              <a:t> immediately next to a stream. </a:t>
            </a:r>
            <a:r>
              <a:rPr lang="en-US" sz="1200" dirty="0" smtClean="0"/>
              <a:t>In this presentation you learned:</a:t>
            </a:r>
          </a:p>
          <a:p>
            <a:pPr marL="285750" indent="-285750">
              <a:spcAft>
                <a:spcPts val="600"/>
              </a:spcAft>
              <a:buFont typeface="Arial" panose="020B0604020202020204" pitchFamily="34" charset="0"/>
              <a:buChar char="•"/>
            </a:pPr>
            <a:r>
              <a:rPr lang="en-US" sz="1200" dirty="0" smtClean="0"/>
              <a:t>What Is a Riparian Forest Buffer?</a:t>
            </a:r>
          </a:p>
          <a:p>
            <a:pPr marL="285750" indent="-285750">
              <a:buFont typeface="Arial" panose="020B0604020202020204" pitchFamily="34" charset="0"/>
              <a:buChar char="•"/>
            </a:pPr>
            <a:r>
              <a:rPr lang="en-US" sz="1200" dirty="0" smtClean="0"/>
              <a:t>The Benefits of Riparian Buffers</a:t>
            </a:r>
          </a:p>
          <a:p>
            <a:pPr marL="285750" indent="-285750">
              <a:spcAft>
                <a:spcPts val="600"/>
              </a:spcAft>
              <a:buFont typeface="Arial" panose="020B0604020202020204" pitchFamily="34" charset="0"/>
              <a:buChar char="•"/>
            </a:pPr>
            <a:r>
              <a:rPr lang="en-US" sz="1200" dirty="0" smtClean="0"/>
              <a:t>Loss of Riparian Buffers</a:t>
            </a:r>
          </a:p>
          <a:p>
            <a:pPr marL="285750" indent="-285750">
              <a:buFont typeface="Arial" panose="020B0604020202020204" pitchFamily="34" charset="0"/>
              <a:buChar char="•"/>
            </a:pPr>
            <a:r>
              <a:rPr lang="en-US" sz="1200" dirty="0" smtClean="0"/>
              <a:t>Restoring and Maintaining Riparian Buffers</a:t>
            </a:r>
          </a:p>
          <a:p>
            <a:endParaRPr lang="en-US" dirty="0"/>
          </a:p>
        </p:txBody>
      </p:sp>
    </p:spTree>
    <p:extLst>
      <p:ext uri="{BB962C8B-B14F-4D97-AF65-F5344CB8AC3E}">
        <p14:creationId xmlns:p14="http://schemas.microsoft.com/office/powerpoint/2010/main" val="2365491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concludes this</a:t>
            </a:r>
            <a:r>
              <a:rPr lang="en-US" baseline="0" dirty="0" smtClean="0"/>
              <a:t> presentation on riparian buffer management for green infrastructure. Thank you to our funder – the US Environmental Protection Agency Region III, and partners AKRF, Inc. and GreenTreks Network, which helped </a:t>
            </a:r>
            <a:r>
              <a:rPr lang="en-US" baseline="0" dirty="0" smtClean="0"/>
              <a:t>produce </a:t>
            </a:r>
            <a:r>
              <a:rPr lang="en-US" baseline="0" dirty="0" smtClean="0"/>
              <a:t>this series.</a:t>
            </a:r>
            <a:endParaRPr lang="en-US" dirty="0" smtClean="0"/>
          </a:p>
          <a:p>
            <a:endParaRPr lang="en-US" dirty="0"/>
          </a:p>
        </p:txBody>
      </p:sp>
    </p:spTree>
    <p:extLst>
      <p:ext uri="{BB962C8B-B14F-4D97-AF65-F5344CB8AC3E}">
        <p14:creationId xmlns:p14="http://schemas.microsoft.com/office/powerpoint/2010/main" val="22381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Riparian forest buffers are found between the water’s edge and the beginning of drier upland.  This transition zone, which is known as the riparian zone,  usually experiences recurring flooding and high groundwater levels.</a:t>
            </a:r>
          </a:p>
        </p:txBody>
      </p:sp>
    </p:spTree>
    <p:extLst>
      <p:ext uri="{BB962C8B-B14F-4D97-AF65-F5344CB8AC3E}">
        <p14:creationId xmlns:p14="http://schemas.microsoft.com/office/powerpoint/2010/main" val="421403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t>A healthy riparian forest has an </a:t>
            </a:r>
            <a:r>
              <a:rPr lang="en-US" sz="1200" dirty="0" err="1" smtClean="0"/>
              <a:t>overstory</a:t>
            </a:r>
            <a:r>
              <a:rPr lang="en-US" sz="1200" dirty="0" smtClean="0"/>
              <a:t> or canopy layer</a:t>
            </a:r>
            <a:r>
              <a:rPr lang="en-US" sz="1200" baseline="0" dirty="0" smtClean="0"/>
              <a:t> of </a:t>
            </a:r>
            <a:r>
              <a:rPr lang="en-US" dirty="0" smtClean="0"/>
              <a:t>tall mature </a:t>
            </a:r>
            <a:r>
              <a:rPr lang="en-US" sz="1200" baseline="0" dirty="0" smtClean="0"/>
              <a:t>trees, an understory layer of smaller trees, a sapling-shrub layer of young trees and shrubs, and </a:t>
            </a:r>
            <a:r>
              <a:rPr lang="en-US" sz="1200" dirty="0" smtClean="0"/>
              <a:t>a low layer of groundcover, which includes</a:t>
            </a:r>
            <a:r>
              <a:rPr lang="en-US" sz="1200" baseline="0" dirty="0" smtClean="0"/>
              <a:t> herbaceous plants such as wildflowers,</a:t>
            </a:r>
            <a:r>
              <a:rPr lang="en-US" sz="1200" dirty="0" smtClean="0"/>
              <a:t> </a:t>
            </a:r>
            <a:r>
              <a:rPr lang="en-US" sz="1200" baseline="0" dirty="0" smtClean="0"/>
              <a:t>ferns, and grasses, as well as woody </a:t>
            </a:r>
            <a:r>
              <a:rPr lang="en-US" dirty="0"/>
              <a:t>plant </a:t>
            </a:r>
            <a:r>
              <a:rPr lang="en-US" dirty="0" smtClean="0"/>
              <a:t>seedlings. </a:t>
            </a:r>
            <a:r>
              <a:rPr lang="en-US" sz="1200" dirty="0" smtClean="0"/>
              <a:t>These layers provide diverse feeding and nesting locations for a variety of birds and other wildlife. </a:t>
            </a:r>
            <a:endParaRPr lang="en-US" sz="1200" dirty="0"/>
          </a:p>
        </p:txBody>
      </p:sp>
    </p:spTree>
    <p:extLst>
      <p:ext uri="{BB962C8B-B14F-4D97-AF65-F5344CB8AC3E}">
        <p14:creationId xmlns:p14="http://schemas.microsoft.com/office/powerpoint/2010/main" val="421403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smtClean="0"/>
              <a:t>Riparian forest buffers help maintain high-quality, in-stream aquatic habitat for invertebrates, fish and other wildlife in several ways.</a:t>
            </a:r>
          </a:p>
          <a:p>
            <a:pPr marL="285750" indent="-285750">
              <a:buFont typeface="Arial" panose="020B0604020202020204" pitchFamily="34" charset="0"/>
              <a:buChar char="•"/>
            </a:pPr>
            <a:r>
              <a:rPr lang="en-US" dirty="0" smtClean="0"/>
              <a:t>Leaves </a:t>
            </a:r>
            <a:r>
              <a:rPr lang="en-US" dirty="0"/>
              <a:t>and woody </a:t>
            </a:r>
            <a:r>
              <a:rPr lang="en-US" dirty="0" smtClean="0"/>
              <a:t>debris </a:t>
            </a:r>
            <a:r>
              <a:rPr lang="en-US" dirty="0"/>
              <a:t>that fall in the water </a:t>
            </a:r>
            <a:r>
              <a:rPr lang="en-US" dirty="0" smtClean="0"/>
              <a:t>from streambank vegetation provide organic matter that is </a:t>
            </a:r>
            <a:r>
              <a:rPr lang="en-US" dirty="0"/>
              <a:t>food for aquatic invertebrates. In turn, these invertebrates </a:t>
            </a:r>
            <a:r>
              <a:rPr lang="en-US" dirty="0" smtClean="0"/>
              <a:t>are </a:t>
            </a:r>
            <a:r>
              <a:rPr lang="en-US" dirty="0"/>
              <a:t>food for fish and other wildlife</a:t>
            </a:r>
            <a:r>
              <a:rPr lang="en-US" dirty="0" smtClean="0"/>
              <a:t>.</a:t>
            </a:r>
          </a:p>
          <a:p>
            <a:pPr marL="285750" indent="-285750">
              <a:buFont typeface="Arial" panose="020B0604020202020204" pitchFamily="34" charset="0"/>
              <a:buChar char="•"/>
            </a:pPr>
            <a:r>
              <a:rPr lang="en-US" dirty="0" smtClean="0"/>
              <a:t>Plant debris also provides structure that aquatic animals use for cover. </a:t>
            </a:r>
            <a:endParaRPr lang="en-US" dirty="0"/>
          </a:p>
          <a:p>
            <a:pPr marL="285750" indent="-285750">
              <a:buFont typeface="Arial" panose="020B0604020202020204" pitchFamily="34" charset="0"/>
              <a:buChar char="•"/>
            </a:pPr>
            <a:r>
              <a:rPr lang="en-US" dirty="0" smtClean="0"/>
              <a:t>Overhanging trees along the riparian zone create shade that keeps the water cool and helps maintain adequate dissolved oxygen in the stream.  Without a forest buffer, fish species and invertebrates that need cool, oxygen-rich water will be replaced by species more tolerant of degraded conditions. </a:t>
            </a:r>
          </a:p>
          <a:p>
            <a:pPr marL="285750" indent="-285750">
              <a:buFont typeface="Arial" panose="020B0604020202020204" pitchFamily="34" charset="0"/>
              <a:buChar char="•"/>
            </a:pPr>
            <a:r>
              <a:rPr lang="en-US" dirty="0" smtClean="0"/>
              <a:t>In </a:t>
            </a:r>
            <a:r>
              <a:rPr lang="en-US" dirty="0"/>
              <a:t>addition to providing food and </a:t>
            </a:r>
            <a:r>
              <a:rPr lang="en-US" dirty="0" smtClean="0"/>
              <a:t>cover, riparian buffers are important corridors that connect larger habitat areas and allow a variety of wildlife to move across urbanized landscapes.</a:t>
            </a: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smtClean="0"/>
              <a:t>Buffers perform several important functions that improve the water quality in streams.</a:t>
            </a:r>
          </a:p>
          <a:p>
            <a:pPr marL="285750" indent="-285750">
              <a:buFont typeface="Arial" panose="020B0604020202020204" pitchFamily="34" charset="0"/>
              <a:buChar char="•"/>
            </a:pPr>
            <a:r>
              <a:rPr lang="en-US" dirty="0"/>
              <a:t>The roots of plants, such as the grasses along the streambank shown here, hold soil together, and protect streambanks and shorelines from erosion due to floods and runoff. </a:t>
            </a:r>
            <a:r>
              <a:rPr lang="en-US" dirty="0" smtClean="0"/>
              <a:t> This keeps sediment, which </a:t>
            </a:r>
            <a:r>
              <a:rPr lang="en-US" dirty="0"/>
              <a:t>can clog the gills of aquatic animals and smother their spawning </a:t>
            </a:r>
            <a:r>
              <a:rPr lang="en-US" dirty="0" smtClean="0"/>
              <a:t>sites, out </a:t>
            </a:r>
            <a:r>
              <a:rPr lang="en-US" dirty="0"/>
              <a:t>of the stream. </a:t>
            </a:r>
          </a:p>
          <a:p>
            <a:pPr marL="285750" indent="-285750">
              <a:buFont typeface="Arial" panose="020B0604020202020204" pitchFamily="34" charset="0"/>
              <a:buChar char="•"/>
            </a:pPr>
            <a:r>
              <a:rPr lang="en-US" dirty="0" smtClean="0"/>
              <a:t>Vegetation creates a rough surface that slows </a:t>
            </a:r>
            <a:r>
              <a:rPr lang="en-US" dirty="0" err="1" smtClean="0"/>
              <a:t>stormwater</a:t>
            </a:r>
            <a:r>
              <a:rPr lang="en-US" dirty="0" smtClean="0"/>
              <a:t> runoff and allows it to soak into the soil and recharge groundwater.</a:t>
            </a:r>
          </a:p>
          <a:p>
            <a:pPr marL="285750" indent="-285750">
              <a:buFont typeface="Arial" panose="020B0604020202020204" pitchFamily="34" charset="0"/>
              <a:buChar char="•"/>
            </a:pPr>
            <a:r>
              <a:rPr lang="en-US" dirty="0" smtClean="0"/>
              <a:t>As </a:t>
            </a:r>
            <a:r>
              <a:rPr lang="en-US" dirty="0"/>
              <a:t>runoff slows, </a:t>
            </a:r>
            <a:r>
              <a:rPr lang="en-US" dirty="0" smtClean="0"/>
              <a:t>it also drops sediment that it is carrying, allowing this material to accumulate </a:t>
            </a:r>
            <a:r>
              <a:rPr lang="en-US" dirty="0"/>
              <a:t>in the riparian </a:t>
            </a:r>
            <a:r>
              <a:rPr lang="en-US" dirty="0" smtClean="0"/>
              <a:t>zone where it helps </a:t>
            </a:r>
            <a:r>
              <a:rPr lang="en-US" dirty="0"/>
              <a:t>to build stream banks. </a:t>
            </a:r>
            <a:endParaRPr lang="en-US" dirty="0" smtClean="0"/>
          </a:p>
          <a:p>
            <a:pPr marL="285750" indent="-285750">
              <a:buFont typeface="Arial" panose="020B0604020202020204" pitchFamily="34" charset="0"/>
              <a:buChar char="•"/>
            </a:pPr>
            <a:r>
              <a:rPr lang="en-US" dirty="0" smtClean="0"/>
              <a:t>Other pollutants carried by </a:t>
            </a:r>
            <a:r>
              <a:rPr lang="en-US" dirty="0" err="1" smtClean="0"/>
              <a:t>stormwater</a:t>
            </a:r>
            <a:r>
              <a:rPr lang="en-US" dirty="0" smtClean="0"/>
              <a:t> runoff, such nitrogen and phosphorus, and chemical pesticides, are also intercepted by buffer plants. </a:t>
            </a:r>
          </a:p>
          <a:p>
            <a:pPr marL="285750" indent="-285750">
              <a:buFont typeface="Arial" panose="020B0604020202020204" pitchFamily="34" charset="0"/>
              <a:buChar char="•"/>
            </a:pPr>
            <a:r>
              <a:rPr lang="en-US" dirty="0" smtClean="0"/>
              <a:t>And nutrients </a:t>
            </a:r>
            <a:r>
              <a:rPr lang="en-US" dirty="0"/>
              <a:t>and other pollutants in shallow, subsurface water </a:t>
            </a:r>
            <a:r>
              <a:rPr lang="en-US" dirty="0" smtClean="0"/>
              <a:t>flow are also trapped by the roots of riparian plants.</a:t>
            </a:r>
            <a:endParaRPr lang="en-US" dirty="0"/>
          </a:p>
          <a:p>
            <a:pPr marL="285750" indent="-2857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a:defRPr/>
            </a:pPr>
            <a:r>
              <a:rPr lang="en-US" dirty="0" smtClean="0"/>
              <a:t>Riparian vegetation provides flood protection by slowing floodwaters when they overtop streambanks during or after major storms. </a:t>
            </a:r>
            <a:endParaRPr lang="en-US" dirty="0"/>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1188" y="549275"/>
            <a:ext cx="2559050" cy="1920875"/>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smtClean="0"/>
          </a:p>
          <a:p>
            <a:r>
              <a:rPr lang="en-US" dirty="0" smtClean="0"/>
              <a:t>Many riparian </a:t>
            </a:r>
            <a:r>
              <a:rPr lang="en-US" dirty="0"/>
              <a:t>forests </a:t>
            </a:r>
            <a:r>
              <a:rPr lang="en-US" dirty="0" smtClean="0"/>
              <a:t>have </a:t>
            </a:r>
            <a:r>
              <a:rPr lang="en-US" dirty="0"/>
              <a:t>been severely damaged or </a:t>
            </a:r>
            <a:r>
              <a:rPr lang="en-US" dirty="0" smtClean="0"/>
              <a:t>even removed completely by real estate development, agriculture</a:t>
            </a:r>
            <a:r>
              <a:rPr lang="en-US" dirty="0"/>
              <a:t>, </a:t>
            </a:r>
            <a:r>
              <a:rPr lang="en-US" dirty="0" smtClean="0"/>
              <a:t>and other human activities.  The loss of buffers negatively affects wildlife </a:t>
            </a:r>
            <a:r>
              <a:rPr lang="en-US" dirty="0"/>
              <a:t>habitat and water </a:t>
            </a:r>
            <a:r>
              <a:rPr lang="en-US" dirty="0" smtClean="0"/>
              <a:t>quality.</a:t>
            </a:r>
          </a:p>
          <a:p>
            <a:endParaRPr lang="en-US" dirty="0" smtClean="0"/>
          </a:p>
          <a:p>
            <a:r>
              <a:rPr lang="en-US" dirty="0" smtClean="0"/>
              <a:t>In </a:t>
            </a:r>
            <a:r>
              <a:rPr lang="en-US" dirty="0"/>
              <a:t>this photo, cattle </a:t>
            </a:r>
            <a:r>
              <a:rPr lang="en-US" dirty="0" smtClean="0"/>
              <a:t>have trampled the streambanks and destroyed the vegetation; consequently, there </a:t>
            </a:r>
            <a:r>
              <a:rPr lang="en-US" dirty="0"/>
              <a:t>is inadequate buffer on both </a:t>
            </a:r>
            <a:r>
              <a:rPr lang="en-US" dirty="0" smtClean="0"/>
              <a:t>sides of the stream, </a:t>
            </a:r>
            <a:r>
              <a:rPr lang="en-US" dirty="0"/>
              <a:t>and the </a:t>
            </a:r>
            <a:r>
              <a:rPr lang="en-US" dirty="0" smtClean="0"/>
              <a:t>benefits of the buffer such as wildlife habitat and water quality have been lost.  Fortunately, it is possible to restore the structure and function of riparian buffers.</a:t>
            </a:r>
          </a:p>
        </p:txBody>
      </p:sp>
      <p:sp>
        <p:nvSpPr>
          <p:cNvPr id="4" name="Slide Number Placeholder 3"/>
          <p:cNvSpPr>
            <a:spLocks noGrp="1"/>
          </p:cNvSpPr>
          <p:nvPr>
            <p:ph type="sldNum" sz="quarter" idx="10"/>
          </p:nvPr>
        </p:nvSpPr>
        <p:spPr>
          <a:xfrm>
            <a:off x="5438458" y="6948171"/>
            <a:ext cx="4160520" cy="365760"/>
          </a:xfrm>
          <a:prstGeom prst="rect">
            <a:avLst/>
          </a:prstGeom>
        </p:spPr>
        <p:txBody>
          <a:bodyPr lIns="96661" tIns="48331" rIns="96661" bIns="48331"/>
          <a:lstStyle/>
          <a:p>
            <a:fld id="{90D2341A-8BA4-234E-90D5-92E06D6FE10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leav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3EE37-3A68-4B35-B7CA-6ED551E341F9}" type="datetimeFigureOut">
              <a:rPr lang="en-US" smtClean="0"/>
              <a:pPr/>
              <a:t>6/27/17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234817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F3EE37-3A68-4B35-B7CA-6ED551E341F9}" type="datetimeFigureOut">
              <a:rPr lang="en-US" smtClean="0"/>
              <a:pPr/>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2938963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F3EE37-3A68-4B35-B7CA-6ED551E341F9}" type="datetimeFigureOut">
              <a:rPr lang="en-US" smtClean="0"/>
              <a:pPr/>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3620410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3EE37-3A68-4B35-B7CA-6ED551E341F9}"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4224258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3EE37-3A68-4B35-B7CA-6ED551E341F9}"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420200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8521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B2AF81-557C-4BFD-97D7-AB558135731F}"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29060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B2AF81-557C-4BFD-97D7-AB558135731F}"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1453255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B2AF81-557C-4BFD-97D7-AB558135731F}"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1917127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B2AF81-557C-4BFD-97D7-AB558135731F}" type="datetimeFigureOut">
              <a:rPr lang="en-US" smtClean="0"/>
              <a:pPr/>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193750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B2AF81-557C-4BFD-97D7-AB558135731F}" type="datetimeFigureOut">
              <a:rPr lang="en-US" smtClean="0"/>
              <a:pPr/>
              <a:t>6/27/17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3191063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B2AF81-557C-4BFD-97D7-AB558135731F}" type="datetimeFigureOut">
              <a:rPr lang="en-US" smtClean="0"/>
              <a:pPr/>
              <a:t>6/27/17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664473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2AF81-557C-4BFD-97D7-AB558135731F}" type="datetimeFigureOut">
              <a:rPr lang="en-US" smtClean="0"/>
              <a:pPr/>
              <a:t>6/27/17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3728223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2AF81-557C-4BFD-97D7-AB558135731F}" type="datetimeFigureOut">
              <a:rPr lang="en-US" smtClean="0"/>
              <a:pPr/>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874240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2AF81-557C-4BFD-97D7-AB558135731F}" type="datetimeFigureOut">
              <a:rPr lang="en-US" smtClean="0"/>
              <a:pPr/>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308470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B2AF81-557C-4BFD-97D7-AB558135731F}"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3202868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B2AF81-557C-4BFD-97D7-AB558135731F}"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2296357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B2AF81-557C-4BFD-97D7-AB558135731F}" type="datetimeFigureOut">
              <a:rPr lang="en-US" smtClean="0"/>
              <a:pPr/>
              <a:t>6/27/17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CD4A37-506C-4DD3-8E25-42A72AC041AB}" type="slidenum">
              <a:rPr lang="en-US" smtClean="0"/>
              <a:pPr/>
              <a:t>‹#›</a:t>
            </a:fld>
            <a:endParaRPr lang="en-US"/>
          </a:p>
        </p:txBody>
      </p:sp>
    </p:spTree>
    <p:extLst>
      <p:ext uri="{BB962C8B-B14F-4D97-AF65-F5344CB8AC3E}">
        <p14:creationId xmlns:p14="http://schemas.microsoft.com/office/powerpoint/2010/main" val="1286686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4193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0699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F3EE37-3A68-4B35-B7CA-6ED551E341F9}"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587935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3EE37-3A68-4B35-B7CA-6ED551E341F9}"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372853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F3EE37-3A68-4B35-B7CA-6ED551E341F9}" type="datetimeFigureOut">
              <a:rPr lang="en-US" smtClean="0"/>
              <a:pPr/>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374421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F3EE37-3A68-4B35-B7CA-6ED551E341F9}" type="datetimeFigureOut">
              <a:rPr lang="en-US" smtClean="0"/>
              <a:pPr/>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8130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F3EE37-3A68-4B35-B7CA-6ED551E341F9}" type="datetimeFigureOut">
              <a:rPr lang="en-US" smtClean="0"/>
              <a:pPr/>
              <a:t>6/27/17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1047045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F3EE37-3A68-4B35-B7CA-6ED551E341F9}" type="datetimeFigureOut">
              <a:rPr lang="en-US" smtClean="0"/>
              <a:pPr/>
              <a:t>6/27/17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D84EF2-7518-4B09-BFA4-6663FB966413}" type="slidenum">
              <a:rPr lang="en-US" smtClean="0"/>
              <a:pPr/>
              <a:t>‹#›</a:t>
            </a:fld>
            <a:endParaRPr lang="en-US"/>
          </a:p>
        </p:txBody>
      </p:sp>
    </p:spTree>
    <p:extLst>
      <p:ext uri="{BB962C8B-B14F-4D97-AF65-F5344CB8AC3E}">
        <p14:creationId xmlns:p14="http://schemas.microsoft.com/office/powerpoint/2010/main" val="105967921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4.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6.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7.xml"/><Relationship Id="rId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HS_logo.png"/>
          <p:cNvPicPr>
            <a:picLocks noChangeAspect="1"/>
          </p:cNvPicPr>
          <p:nvPr userDrawn="1"/>
        </p:nvPicPr>
        <p:blipFill>
          <a:blip r:embed="rId3"/>
          <a:srcRect l="33212" t="27639" r="33434" b="28001"/>
          <a:stretch>
            <a:fillRect/>
          </a:stretch>
        </p:blipFill>
        <p:spPr>
          <a:xfrm>
            <a:off x="3566254" y="757169"/>
            <a:ext cx="2034446" cy="3501565"/>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HS_logo.png"/>
          <p:cNvPicPr>
            <a:picLocks noChangeAspect="1"/>
          </p:cNvPicPr>
          <p:nvPr userDrawn="1"/>
        </p:nvPicPr>
        <p:blipFill>
          <a:blip r:embed="rId3"/>
          <a:srcRect l="33212" t="27639" r="33434" b="36634"/>
          <a:stretch>
            <a:fillRect/>
          </a:stretch>
        </p:blipFill>
        <p:spPr>
          <a:xfrm>
            <a:off x="8286354" y="5756856"/>
            <a:ext cx="678232" cy="940158"/>
          </a:xfrm>
          <a:prstGeom prst="rect">
            <a:avLst/>
          </a:prstGeom>
        </p:spPr>
      </p:pic>
      <p:sp>
        <p:nvSpPr>
          <p:cNvPr id="11" name="Rectangle 10"/>
          <p:cNvSpPr/>
          <p:nvPr userDrawn="1"/>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HS_main_1827_horiz_desc_2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964" y="911940"/>
            <a:ext cx="6116348" cy="1519500"/>
          </a:xfrm>
          <a:prstGeom prst="rect">
            <a:avLst/>
          </a:prstGeom>
        </p:spPr>
      </p:pic>
      <p:pic>
        <p:nvPicPr>
          <p:cNvPr id="5" name="Picture 4" descr="lea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extLst>
      <p:ext uri="{BB962C8B-B14F-4D97-AF65-F5344CB8AC3E}">
        <p14:creationId xmlns:p14="http://schemas.microsoft.com/office/powerpoint/2010/main" val="2991859786"/>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3EE37-3A68-4B35-B7CA-6ED551E341F9}" type="datetimeFigureOut">
              <a:rPr lang="en-US" smtClean="0"/>
              <a:pPr/>
              <a:t>6/27/17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84EF2-7518-4B09-BFA4-6663FB966413}" type="slidenum">
              <a:rPr lang="en-US" smtClean="0"/>
              <a:pPr/>
              <a:t>‹#›</a:t>
            </a:fld>
            <a:endParaRPr lang="en-US"/>
          </a:p>
        </p:txBody>
      </p:sp>
    </p:spTree>
    <p:extLst>
      <p:ext uri="{BB962C8B-B14F-4D97-AF65-F5344CB8AC3E}">
        <p14:creationId xmlns:p14="http://schemas.microsoft.com/office/powerpoint/2010/main" val="36802579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HS_main_1827_horiz_desc_2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964" y="911940"/>
            <a:ext cx="6116348" cy="1519500"/>
          </a:xfrm>
          <a:prstGeom prst="rect">
            <a:avLst/>
          </a:prstGeom>
        </p:spPr>
      </p:pic>
      <p:pic>
        <p:nvPicPr>
          <p:cNvPr id="5" name="Picture 4" descr="lea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extLst>
      <p:ext uri="{BB962C8B-B14F-4D97-AF65-F5344CB8AC3E}">
        <p14:creationId xmlns:p14="http://schemas.microsoft.com/office/powerpoint/2010/main" val="1029200575"/>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2AF81-557C-4BFD-97D7-AB558135731F}" type="datetimeFigureOut">
              <a:rPr lang="en-US" smtClean="0"/>
              <a:pPr/>
              <a:t>6/27/17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CD4A37-506C-4DD3-8E25-42A72AC041AB}" type="slidenum">
              <a:rPr lang="en-US" smtClean="0"/>
              <a:pPr/>
              <a:t>‹#›</a:t>
            </a:fld>
            <a:endParaRPr lang="en-US"/>
          </a:p>
        </p:txBody>
      </p:sp>
    </p:spTree>
    <p:extLst>
      <p:ext uri="{BB962C8B-B14F-4D97-AF65-F5344CB8AC3E}">
        <p14:creationId xmlns:p14="http://schemas.microsoft.com/office/powerpoint/2010/main" val="246081773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6" name="Picture 5" descr="PHS_logo.png"/>
          <p:cNvPicPr>
            <a:picLocks noChangeAspect="1"/>
          </p:cNvPicPr>
          <p:nvPr/>
        </p:nvPicPr>
        <p:blipFill>
          <a:blip r:embed="rId3"/>
          <a:srcRect l="33212" t="27639" r="33434" b="36634"/>
          <a:stretch>
            <a:fillRect/>
          </a:stretch>
        </p:blipFill>
        <p:spPr>
          <a:xfrm>
            <a:off x="8286354" y="5756856"/>
            <a:ext cx="678232" cy="940158"/>
          </a:xfrm>
          <a:prstGeom prst="rect">
            <a:avLst/>
          </a:prstGeom>
        </p:spPr>
      </p:pic>
      <p:sp>
        <p:nvSpPr>
          <p:cNvPr id="11" name="Rectangle 10"/>
          <p:cNvSpPr/>
          <p:nvPr/>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680806"/>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JXrhsbS_scCFcsVPgodcCgM3g&amp;url=http://techalive.mtu.edu/meec/module05/title.htm&amp;psig=AFQjCNE_ZKnhDkbLljH9lbqd31zebWFYxQ&amp;ust=1442599026482061" TargetMode="External"/><Relationship Id="rId4" Type="http://schemas.openxmlformats.org/officeDocument/2006/relationships/image" Target="../media/image14.jpeg"/><Relationship Id="rId5" Type="http://schemas.openxmlformats.org/officeDocument/2006/relationships/hyperlink" Target="https://www.google.com/url?sa=i&amp;rct=j&amp;q=&amp;esrc=s&amp;source=images&amp;cd=&amp;cad=rja&amp;uact=8&amp;ved=0CAcQjRxqFQoTCK6vz6vW_scCFQE4Pgoda0ABpg&amp;url=https://www.pbsenv.com/projects/gerber-streambank-stabilization/&amp;bvm=bv.102829193,d.cWw&amp;psig=AFQjCNFvfItWdyBtJ3Cghy-6xSwKm1DRFg&amp;ust=1442600107578734" TargetMode="External"/><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hyperlink" Target="http://commons.wikimedia.org/wiki/File:Acer_platanoides_1aJPG.jpg" TargetMode="External"/><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hyperlink" Target="http://www.google.com/url?sa=i&amp;rct=j&amp;q=&amp;esrc=s&amp;frm=1&amp;source=images&amp;cd=&amp;docid=zjgY3lwI8wt45M&amp;tbnid=iouzoqDjtfUtPM:&amp;ved=0CAUQjRw&amp;url=http://roerichproject.artefati.ca/&amp;ei=hG3AUe-FGpey4AOYkoHQDw&amp;psig=AFQjCNEz51PkJAy80X6Hwxi7ynnR76LG9Q&amp;ust=1371651807803165" TargetMode="External"/><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lgn="ctr"/>
            <a:r>
              <a:rPr lang="en-US" sz="4400" dirty="0" smtClean="0">
                <a:solidFill>
                  <a:schemeClr val="tx1">
                    <a:lumMod val="65000"/>
                    <a:lumOff val="35000"/>
                  </a:schemeClr>
                </a:solidFill>
                <a:latin typeface="Century Gothic" pitchFamily="34" charset="0"/>
              </a:rPr>
              <a:t>Riparian Forest Buffers</a:t>
            </a:r>
            <a:endParaRPr lang="en-US" sz="4400" dirty="0">
              <a:solidFill>
                <a:schemeClr val="tx1">
                  <a:lumMod val="65000"/>
                  <a:lumOff val="35000"/>
                </a:schemeClr>
              </a:solidFill>
              <a:latin typeface="Century Gothic" pitchFamily="34" charset="0"/>
            </a:endParaRPr>
          </a:p>
        </p:txBody>
      </p:sp>
      <p:sp>
        <p:nvSpPr>
          <p:cNvPr id="4" name="TextBox 3"/>
          <p:cNvSpPr txBox="1"/>
          <p:nvPr/>
        </p:nvSpPr>
        <p:spPr>
          <a:xfrm>
            <a:off x="3004597" y="5490921"/>
            <a:ext cx="3225114" cy="369332"/>
          </a:xfrm>
          <a:prstGeom prst="rect">
            <a:avLst/>
          </a:prstGeom>
          <a:noFill/>
        </p:spPr>
        <p:txBody>
          <a:bodyPr wrap="none" rtlCol="0">
            <a:spAutoFit/>
          </a:bodyPr>
          <a:lstStyle/>
          <a:p>
            <a:r>
              <a:rPr lang="en-US" dirty="0" smtClean="0"/>
              <a:t>Prepared by Tracey Cohen, AKRF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167" y="194002"/>
            <a:ext cx="7771170" cy="10795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5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The Three-Zone Concept</a:t>
            </a:r>
            <a:endParaRPr lang="en-US" sz="2800" dirty="0">
              <a:solidFill>
                <a:schemeClr val="tx1"/>
              </a:solidFill>
              <a:latin typeface="+mn-lt"/>
            </a:endParaRPr>
          </a:p>
        </p:txBody>
      </p:sp>
      <p:pic>
        <p:nvPicPr>
          <p:cNvPr id="4" name="Picture 6" descr="Maryland Buffer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7977"/>
          <a:stretch/>
        </p:blipFill>
        <p:spPr bwMode="auto">
          <a:xfrm>
            <a:off x="381000" y="1666420"/>
            <a:ext cx="8686800" cy="404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1219200" y="5710100"/>
            <a:ext cx="68580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Char char="•"/>
              <a:defRPr sz="3200">
                <a:solidFill>
                  <a:schemeClr val="tx2"/>
                </a:solidFill>
                <a:latin typeface="Tahoma" pitchFamily="34" charset="0"/>
              </a:defRPr>
            </a:lvl1pPr>
            <a:lvl2pPr marL="742950" indent="-285750" eaLnBrk="0" hangingPunct="0">
              <a:spcBef>
                <a:spcPct val="20000"/>
              </a:spcBef>
              <a:buClr>
                <a:schemeClr val="tx2"/>
              </a:buClr>
              <a:buChar char="–"/>
              <a:defRPr sz="2800">
                <a:solidFill>
                  <a:schemeClr val="tx2"/>
                </a:solidFill>
                <a:latin typeface="Tahoma" pitchFamily="34" charset="0"/>
              </a:defRPr>
            </a:lvl2pPr>
            <a:lvl3pPr marL="1143000" indent="-228600" eaLnBrk="0" hangingPunct="0">
              <a:spcBef>
                <a:spcPct val="20000"/>
              </a:spcBef>
              <a:buClr>
                <a:schemeClr val="tx2"/>
              </a:buClr>
              <a:buChar char="•"/>
              <a:defRPr sz="2400">
                <a:solidFill>
                  <a:schemeClr val="tx2"/>
                </a:solidFill>
                <a:latin typeface="Tahoma" pitchFamily="34" charset="0"/>
              </a:defRPr>
            </a:lvl3pPr>
            <a:lvl4pPr marL="1600200" indent="-228600" eaLnBrk="0" hangingPunct="0">
              <a:spcBef>
                <a:spcPct val="20000"/>
              </a:spcBef>
              <a:buClr>
                <a:schemeClr val="tx2"/>
              </a:buClr>
              <a:buChar char="–"/>
              <a:defRPr sz="2000">
                <a:solidFill>
                  <a:schemeClr val="tx2"/>
                </a:solidFill>
                <a:latin typeface="Tahoma" pitchFamily="34" charset="0"/>
              </a:defRPr>
            </a:lvl4pPr>
            <a:lvl5pPr marL="2057400" indent="-228600" eaLnBrk="0" hangingPunct="0">
              <a:spcBef>
                <a:spcPct val="20000"/>
              </a:spcBef>
              <a:buClr>
                <a:schemeClr val="tx2"/>
              </a:buClr>
              <a:buChar char="»"/>
              <a:defRPr sz="2000">
                <a:solidFill>
                  <a:schemeClr val="tx2"/>
                </a:solidFill>
                <a:latin typeface="Tahoma" pitchFamily="34" charset="0"/>
              </a:defRPr>
            </a:lvl5pPr>
            <a:lvl6pPr marL="2514600" indent="-228600" eaLnBrk="0" fontAlgn="base" hangingPunct="0">
              <a:spcBef>
                <a:spcPct val="200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ct val="200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ct val="200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ct val="20000"/>
              </a:spcBef>
              <a:spcAft>
                <a:spcPct val="0"/>
              </a:spcAft>
              <a:buClr>
                <a:schemeClr val="tx2"/>
              </a:buClr>
              <a:buChar char="»"/>
              <a:defRPr sz="2000">
                <a:solidFill>
                  <a:schemeClr val="tx2"/>
                </a:solidFill>
                <a:latin typeface="Tahoma" pitchFamily="34" charset="0"/>
              </a:defRPr>
            </a:lvl9pPr>
          </a:lstStyle>
          <a:p>
            <a:pPr algn="ctr" eaLnBrk="1" hangingPunct="1">
              <a:spcBef>
                <a:spcPct val="0"/>
              </a:spcBef>
              <a:buClrTx/>
              <a:buFontTx/>
              <a:buNone/>
            </a:pPr>
            <a:r>
              <a:rPr lang="en-US" altLang="en-US" sz="800" dirty="0">
                <a:solidFill>
                  <a:schemeClr val="tx1"/>
                </a:solidFill>
                <a:latin typeface="+mj-lt"/>
              </a:rPr>
              <a:t>Source: University of Maryland Fact Sheet 725 - Riparian Forest Buffer Design, Establishment, and Maintenance</a:t>
            </a: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26584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pPr algn="ctr"/>
            <a:endParaRPr lang="en-US" sz="900" dirty="0" smtClean="0">
              <a:solidFill>
                <a:schemeClr val="tx1"/>
              </a:solidFill>
              <a:latin typeface="Century Gothic" pitchFamily="34" charset="0"/>
            </a:endParaRPr>
          </a:p>
          <a:p>
            <a:pPr algn="ctr"/>
            <a:r>
              <a:rPr lang="en-US" sz="2800" dirty="0" smtClean="0">
                <a:solidFill>
                  <a:schemeClr val="tx1"/>
                </a:solidFill>
                <a:latin typeface="+mn-lt"/>
              </a:rPr>
              <a:t>Site Assessment</a:t>
            </a:r>
            <a:endParaRPr lang="en-US" sz="2800" dirty="0">
              <a:solidFill>
                <a:schemeClr val="tx1"/>
              </a:solidFill>
              <a:latin typeface="+mn-lt"/>
            </a:endParaRPr>
          </a:p>
          <a:p>
            <a:endParaRPr lang="en-US" dirty="0"/>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709296" y="1026914"/>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2" descr="http://techalive.mtu.edu/meec/module05/images/HEALTHYVEGFORESTSTREAM.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9"/>
          <a:stretch/>
        </p:blipFill>
        <p:spPr bwMode="auto">
          <a:xfrm>
            <a:off x="396875" y="1614094"/>
            <a:ext cx="4028854" cy="258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ttps://www.pbsenv.com/wp-content/uploads/proj_gerber_01.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418"/>
          <a:stretch/>
        </p:blipFill>
        <p:spPr bwMode="auto">
          <a:xfrm>
            <a:off x="4463148" y="1614094"/>
            <a:ext cx="4633696" cy="258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4775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pPr algn="ctr"/>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Buffer Width</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871238" y="1682095"/>
            <a:ext cx="7971970" cy="369332"/>
          </a:xfrm>
          <a:prstGeom prst="rect">
            <a:avLst/>
          </a:prstGeom>
          <a:noFill/>
        </p:spPr>
        <p:txBody>
          <a:bodyPr wrap="square" rtlCol="0">
            <a:spAutoFit/>
          </a:bodyPr>
          <a:lstStyle/>
          <a:p>
            <a:pPr lvl="1"/>
            <a:r>
              <a:rPr lang="en-US" dirty="0" smtClean="0"/>
              <a:t>  </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38" y="1486170"/>
            <a:ext cx="7459962" cy="511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80418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pPr algn="ctr"/>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Buffer Width</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871238" y="1682095"/>
            <a:ext cx="7971970" cy="369332"/>
          </a:xfrm>
          <a:prstGeom prst="rect">
            <a:avLst/>
          </a:prstGeom>
          <a:noFill/>
        </p:spPr>
        <p:txBody>
          <a:bodyPr wrap="square" rtlCol="0">
            <a:spAutoFit/>
          </a:bodyPr>
          <a:lstStyle/>
          <a:p>
            <a:pPr lvl="1"/>
            <a:r>
              <a:rPr lang="en-US" dirty="0" smtClean="0"/>
              <a:t>  </a:t>
            </a:r>
            <a:endParaRPr lang="en-US" dirty="0"/>
          </a:p>
        </p:txBody>
      </p:sp>
      <p:sp>
        <p:nvSpPr>
          <p:cNvPr id="5" name="TextBox 4"/>
          <p:cNvSpPr txBox="1"/>
          <p:nvPr/>
        </p:nvSpPr>
        <p:spPr>
          <a:xfrm>
            <a:off x="655638" y="1676668"/>
            <a:ext cx="5852160" cy="4247317"/>
          </a:xfrm>
          <a:prstGeom prst="rect">
            <a:avLst/>
          </a:prstGeom>
          <a:noFill/>
        </p:spPr>
        <p:txBody>
          <a:bodyPr wrap="square" rtlCol="0">
            <a:spAutoFit/>
          </a:bodyPr>
          <a:lstStyle/>
          <a:p>
            <a:r>
              <a:rPr lang="en-US" b="1" dirty="0" smtClean="0"/>
              <a:t>SPECIES</a:t>
            </a:r>
          </a:p>
          <a:p>
            <a:r>
              <a:rPr lang="en-US" b="1" i="1" dirty="0" smtClean="0"/>
              <a:t>Wildlife Dependent on Wetlands/Waterways</a:t>
            </a:r>
          </a:p>
          <a:p>
            <a:r>
              <a:rPr lang="en-US" dirty="0" smtClean="0"/>
              <a:t>Bald eagle, nesting heron, cavity-nesting ducks</a:t>
            </a:r>
          </a:p>
          <a:p>
            <a:r>
              <a:rPr lang="en-US" dirty="0" smtClean="0"/>
              <a:t>Pileated woodpecker</a:t>
            </a:r>
          </a:p>
          <a:p>
            <a:r>
              <a:rPr lang="en-US" dirty="0" smtClean="0"/>
              <a:t>Beaver, dabbling ducks, mink</a:t>
            </a:r>
          </a:p>
          <a:p>
            <a:r>
              <a:rPr lang="en-US" dirty="0" smtClean="0"/>
              <a:t>Amphibians and reptiles</a:t>
            </a:r>
          </a:p>
          <a:p>
            <a:r>
              <a:rPr lang="en-US" dirty="0" smtClean="0"/>
              <a:t>Belted kingfisher</a:t>
            </a:r>
          </a:p>
          <a:p>
            <a:endParaRPr lang="en-US" dirty="0"/>
          </a:p>
          <a:p>
            <a:r>
              <a:rPr lang="en-US" b="1" i="1" dirty="0" smtClean="0"/>
              <a:t>Songbirds</a:t>
            </a:r>
          </a:p>
          <a:p>
            <a:r>
              <a:rPr lang="en-US" dirty="0" smtClean="0"/>
              <a:t>Scarlet tanager</a:t>
            </a:r>
          </a:p>
          <a:p>
            <a:r>
              <a:rPr lang="en-US" dirty="0" smtClean="0"/>
              <a:t>Hairy woodpecker</a:t>
            </a:r>
          </a:p>
          <a:p>
            <a:r>
              <a:rPr lang="en-US" dirty="0" smtClean="0"/>
              <a:t>Blue jay, black-capped chickadee</a:t>
            </a:r>
          </a:p>
          <a:p>
            <a:r>
              <a:rPr lang="en-US" dirty="0" smtClean="0"/>
              <a:t>Cardinal</a:t>
            </a:r>
          </a:p>
          <a:p>
            <a:endParaRPr lang="en-US" dirty="0"/>
          </a:p>
          <a:p>
            <a:r>
              <a:rPr lang="en-US" b="1" i="1" dirty="0" smtClean="0"/>
              <a:t>Cold-Water Fisheries</a:t>
            </a:r>
            <a:endParaRPr lang="en-US" b="1" i="1" dirty="0"/>
          </a:p>
        </p:txBody>
      </p:sp>
      <p:sp>
        <p:nvSpPr>
          <p:cNvPr id="12" name="TextBox 11"/>
          <p:cNvSpPr txBox="1"/>
          <p:nvPr/>
        </p:nvSpPr>
        <p:spPr>
          <a:xfrm>
            <a:off x="5585023" y="1682095"/>
            <a:ext cx="3258185" cy="4247317"/>
          </a:xfrm>
          <a:prstGeom prst="rect">
            <a:avLst/>
          </a:prstGeom>
          <a:noFill/>
        </p:spPr>
        <p:txBody>
          <a:bodyPr wrap="square" rtlCol="0">
            <a:spAutoFit/>
          </a:bodyPr>
          <a:lstStyle/>
          <a:p>
            <a:r>
              <a:rPr lang="en-US" b="1" dirty="0" smtClean="0"/>
              <a:t>Desired Width (in feet)</a:t>
            </a:r>
          </a:p>
          <a:p>
            <a:r>
              <a:rPr lang="en-US" b="1" i="1" dirty="0" smtClean="0"/>
              <a:t>30-600</a:t>
            </a:r>
          </a:p>
          <a:p>
            <a:r>
              <a:rPr lang="en-US" dirty="0" smtClean="0"/>
              <a:t>600</a:t>
            </a:r>
          </a:p>
          <a:p>
            <a:r>
              <a:rPr lang="en-US" dirty="0" smtClean="0"/>
              <a:t>450</a:t>
            </a:r>
          </a:p>
          <a:p>
            <a:r>
              <a:rPr lang="en-US" dirty="0" smtClean="0"/>
              <a:t>300</a:t>
            </a:r>
          </a:p>
          <a:p>
            <a:r>
              <a:rPr lang="en-US" dirty="0" smtClean="0"/>
              <a:t>100-300</a:t>
            </a:r>
          </a:p>
          <a:p>
            <a:r>
              <a:rPr lang="en-US" dirty="0" smtClean="0"/>
              <a:t>100-200</a:t>
            </a:r>
          </a:p>
          <a:p>
            <a:endParaRPr lang="en-US" dirty="0"/>
          </a:p>
          <a:p>
            <a:r>
              <a:rPr lang="en-US" b="1" i="1" dirty="0" smtClean="0"/>
              <a:t>40-660</a:t>
            </a:r>
          </a:p>
          <a:p>
            <a:r>
              <a:rPr lang="en-US" dirty="0" smtClean="0"/>
              <a:t>660</a:t>
            </a:r>
          </a:p>
          <a:p>
            <a:r>
              <a:rPr lang="en-US" dirty="0" smtClean="0"/>
              <a:t>130</a:t>
            </a:r>
          </a:p>
          <a:p>
            <a:r>
              <a:rPr lang="en-US" dirty="0" smtClean="0"/>
              <a:t>50</a:t>
            </a:r>
          </a:p>
          <a:p>
            <a:r>
              <a:rPr lang="en-US" dirty="0" smtClean="0"/>
              <a:t>40</a:t>
            </a:r>
          </a:p>
          <a:p>
            <a:endParaRPr lang="en-US" dirty="0"/>
          </a:p>
          <a:p>
            <a:r>
              <a:rPr lang="en-US" b="1" i="1" dirty="0" smtClean="0"/>
              <a:t>100-300</a:t>
            </a:r>
            <a:endParaRPr lang="en-US" b="1" i="1" dirty="0"/>
          </a:p>
        </p:txBody>
      </p:sp>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89904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Choosing Plants</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445" y="1444525"/>
            <a:ext cx="6725366" cy="5044025"/>
          </a:xfrm>
          <a:prstGeom prst="rect">
            <a:avLst/>
          </a:prstGeom>
        </p:spPr>
      </p:pic>
      <p:sp>
        <p:nvSpPr>
          <p:cNvPr id="4" name="Rectangle 3"/>
          <p:cNvSpPr/>
          <p:nvPr/>
        </p:nvSpPr>
        <p:spPr>
          <a:xfrm>
            <a:off x="1180679" y="6467266"/>
            <a:ext cx="6260465" cy="215444"/>
          </a:xfrm>
          <a:prstGeom prst="rect">
            <a:avLst/>
          </a:prstGeom>
        </p:spPr>
        <p:txBody>
          <a:bodyPr wrap="square">
            <a:spAutoFit/>
          </a:bodyPr>
          <a:lstStyle/>
          <a:p>
            <a:r>
              <a:rPr lang="en-US" sz="800" dirty="0" smtClean="0"/>
              <a:t>Photo Source: https</a:t>
            </a:r>
            <a:r>
              <a:rPr lang="en-US" sz="800" dirty="0"/>
              <a:t>://allianceforthebay.org/wp-content/uploads/2014/05/New-buffer-on-Lititz-Cr-Floodplain.jpg</a:t>
            </a: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4909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pPr algn="ctr"/>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Choosing Plants</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1216" r="50000" b="17605"/>
          <a:stretch/>
        </p:blipFill>
        <p:spPr>
          <a:xfrm>
            <a:off x="332585" y="1285931"/>
            <a:ext cx="2896056" cy="4486572"/>
          </a:xfrm>
          <a:prstGeom prst="rect">
            <a:avLst/>
          </a:prstGeom>
        </p:spPr>
      </p:pic>
      <p:sp>
        <p:nvSpPr>
          <p:cNvPr id="5" name="TextBox 4"/>
          <p:cNvSpPr txBox="1"/>
          <p:nvPr/>
        </p:nvSpPr>
        <p:spPr>
          <a:xfrm>
            <a:off x="460375" y="5750372"/>
            <a:ext cx="2301875" cy="215444"/>
          </a:xfrm>
          <a:prstGeom prst="rect">
            <a:avLst/>
          </a:prstGeom>
          <a:noFill/>
        </p:spPr>
        <p:txBody>
          <a:bodyPr wrap="square" rtlCol="0">
            <a:spAutoFit/>
          </a:bodyPr>
          <a:lstStyle/>
          <a:p>
            <a:r>
              <a:rPr lang="en-US" sz="800" dirty="0" smtClean="0"/>
              <a:t>From PWD </a:t>
            </a:r>
            <a:r>
              <a:rPr lang="en-US" sz="800" dirty="0" err="1" smtClean="0"/>
              <a:t>Tipsheet</a:t>
            </a:r>
            <a:r>
              <a:rPr lang="en-US" sz="800" dirty="0" smtClean="0"/>
              <a:t> # 3, Backyard Buffer Program</a:t>
            </a:r>
            <a:endParaRPr lang="en-US" sz="800" dirty="0"/>
          </a:p>
        </p:txBody>
      </p:sp>
      <p:sp>
        <p:nvSpPr>
          <p:cNvPr id="8" name="Rectangle 7"/>
          <p:cNvSpPr/>
          <p:nvPr/>
        </p:nvSpPr>
        <p:spPr>
          <a:xfrm>
            <a:off x="3346863" y="3638554"/>
            <a:ext cx="2963098" cy="338554"/>
          </a:xfrm>
          <a:prstGeom prst="rect">
            <a:avLst/>
          </a:prstGeom>
        </p:spPr>
        <p:txBody>
          <a:bodyPr wrap="square">
            <a:spAutoFit/>
          </a:bodyPr>
          <a:lstStyle/>
          <a:p>
            <a:r>
              <a:rPr lang="en-US" sz="800" dirty="0" smtClean="0"/>
              <a:t>Photo Source: ttp</a:t>
            </a:r>
            <a:r>
              <a:rPr lang="en-US" sz="800" dirty="0"/>
              <a:t>://www.onlineplantguide.com/Image%20Library/B/1687.jpg</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6693" y="1537101"/>
            <a:ext cx="2816453" cy="2112339"/>
          </a:xfrm>
          <a:prstGeom prst="rect">
            <a:avLst/>
          </a:prstGeom>
        </p:spPr>
      </p:pic>
      <p:sp>
        <p:nvSpPr>
          <p:cNvPr id="10" name="Rectangle 9"/>
          <p:cNvSpPr/>
          <p:nvPr/>
        </p:nvSpPr>
        <p:spPr>
          <a:xfrm>
            <a:off x="3366693" y="3355068"/>
            <a:ext cx="2493625" cy="246221"/>
          </a:xfrm>
          <a:prstGeom prst="rect">
            <a:avLst/>
          </a:prstGeom>
        </p:spPr>
        <p:txBody>
          <a:bodyPr wrap="square">
            <a:spAutoFit/>
          </a:bodyPr>
          <a:lstStyle/>
          <a:p>
            <a:r>
              <a:rPr lang="en-US" sz="1000" b="1" dirty="0" smtClean="0">
                <a:solidFill>
                  <a:srgbClr val="FFFF00"/>
                </a:solidFill>
              </a:rPr>
              <a:t>River Birch (</a:t>
            </a:r>
            <a:r>
              <a:rPr lang="en-US" sz="1000" b="1" i="1" dirty="0" err="1" smtClean="0">
                <a:solidFill>
                  <a:srgbClr val="FFFF00"/>
                </a:solidFill>
              </a:rPr>
              <a:t>Betula</a:t>
            </a:r>
            <a:r>
              <a:rPr lang="en-US" sz="1000" b="1" i="1" dirty="0" smtClean="0">
                <a:solidFill>
                  <a:srgbClr val="FFFF00"/>
                </a:solidFill>
              </a:rPr>
              <a:t> </a:t>
            </a:r>
            <a:r>
              <a:rPr lang="en-US" sz="1000" b="1" i="1" dirty="0" err="1" smtClean="0">
                <a:solidFill>
                  <a:srgbClr val="FFFF00"/>
                </a:solidFill>
              </a:rPr>
              <a:t>nigra</a:t>
            </a:r>
            <a:r>
              <a:rPr lang="en-US" sz="1000" b="1" i="1" dirty="0" smtClean="0">
                <a:solidFill>
                  <a:srgbClr val="FFFF00"/>
                </a:solidFill>
              </a:rPr>
              <a:t>)</a:t>
            </a:r>
            <a:endParaRPr lang="en-US" sz="1000" b="1" i="1" dirty="0">
              <a:solidFill>
                <a:srgbClr val="FFFF00"/>
              </a:solidFill>
            </a:endParaRPr>
          </a:p>
        </p:txBody>
      </p:sp>
      <p:sp>
        <p:nvSpPr>
          <p:cNvPr id="15" name="Rectangle 14"/>
          <p:cNvSpPr/>
          <p:nvPr/>
        </p:nvSpPr>
        <p:spPr>
          <a:xfrm>
            <a:off x="6331247" y="5271981"/>
            <a:ext cx="2818193" cy="584775"/>
          </a:xfrm>
          <a:prstGeom prst="rect">
            <a:avLst/>
          </a:prstGeom>
        </p:spPr>
        <p:txBody>
          <a:bodyPr wrap="square">
            <a:spAutoFit/>
          </a:bodyPr>
          <a:lstStyle/>
          <a:p>
            <a:r>
              <a:rPr lang="en-US" sz="800" dirty="0" smtClean="0"/>
              <a:t>Photo Source: http</a:t>
            </a:r>
            <a:r>
              <a:rPr lang="en-US" sz="800" dirty="0"/>
              <a:t>://forestry.sfasu.edu/faculty/stovall/dendrology/index.php/fact-sheets-sp-916/photographs/124-platanus-occidentalis-american-sycamore</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1247" y="1305484"/>
            <a:ext cx="2654905" cy="3992978"/>
          </a:xfrm>
          <a:prstGeom prst="rect">
            <a:avLst/>
          </a:prstGeom>
        </p:spPr>
      </p:pic>
      <p:sp>
        <p:nvSpPr>
          <p:cNvPr id="19" name="Rectangle 18"/>
          <p:cNvSpPr/>
          <p:nvPr/>
        </p:nvSpPr>
        <p:spPr>
          <a:xfrm>
            <a:off x="3365970" y="6283320"/>
            <a:ext cx="2962375" cy="338554"/>
          </a:xfrm>
          <a:prstGeom prst="rect">
            <a:avLst/>
          </a:prstGeom>
        </p:spPr>
        <p:txBody>
          <a:bodyPr wrap="square">
            <a:spAutoFit/>
          </a:bodyPr>
          <a:lstStyle/>
          <a:p>
            <a:r>
              <a:rPr lang="en-US" sz="800" dirty="0" smtClean="0"/>
              <a:t>Photo Source: https</a:t>
            </a:r>
            <a:r>
              <a:rPr lang="en-US" sz="800" dirty="0"/>
              <a:t>://www.minnesotawildflowers.info/shrub/silky-dogwood</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970" y="4051270"/>
            <a:ext cx="2963098" cy="2222323"/>
          </a:xfrm>
          <a:prstGeom prst="rect">
            <a:avLst/>
          </a:prstGeom>
        </p:spPr>
      </p:pic>
      <p:sp>
        <p:nvSpPr>
          <p:cNvPr id="21" name="Rectangle 20"/>
          <p:cNvSpPr/>
          <p:nvPr/>
        </p:nvSpPr>
        <p:spPr>
          <a:xfrm>
            <a:off x="3346862" y="5965816"/>
            <a:ext cx="2981483" cy="246221"/>
          </a:xfrm>
          <a:prstGeom prst="rect">
            <a:avLst/>
          </a:prstGeom>
        </p:spPr>
        <p:txBody>
          <a:bodyPr wrap="square">
            <a:spAutoFit/>
          </a:bodyPr>
          <a:lstStyle/>
          <a:p>
            <a:r>
              <a:rPr lang="en-US" sz="1000" b="1" dirty="0" smtClean="0">
                <a:solidFill>
                  <a:srgbClr val="FFFF00"/>
                </a:solidFill>
              </a:rPr>
              <a:t>Silky Dogwood </a:t>
            </a:r>
            <a:r>
              <a:rPr lang="en-US" sz="1000" b="1" i="1" dirty="0" smtClean="0">
                <a:solidFill>
                  <a:srgbClr val="FFFF00"/>
                </a:solidFill>
              </a:rPr>
              <a:t>(</a:t>
            </a:r>
            <a:r>
              <a:rPr lang="en-US" sz="1000" b="1" i="1" dirty="0" err="1" smtClean="0">
                <a:solidFill>
                  <a:srgbClr val="FFFF00"/>
                </a:solidFill>
              </a:rPr>
              <a:t>Cornus</a:t>
            </a:r>
            <a:r>
              <a:rPr lang="en-US" sz="1000" b="1" i="1" dirty="0" smtClean="0">
                <a:solidFill>
                  <a:srgbClr val="FFFF00"/>
                </a:solidFill>
              </a:rPr>
              <a:t> </a:t>
            </a:r>
            <a:r>
              <a:rPr lang="en-US" sz="1000" b="1" i="1" dirty="0" err="1" smtClean="0">
                <a:solidFill>
                  <a:srgbClr val="FFFF00"/>
                </a:solidFill>
              </a:rPr>
              <a:t>amomum</a:t>
            </a:r>
            <a:r>
              <a:rPr lang="en-US" sz="1000" b="1" i="1" dirty="0" smtClean="0">
                <a:solidFill>
                  <a:srgbClr val="FFFF00"/>
                </a:solidFill>
              </a:rPr>
              <a:t>)</a:t>
            </a:r>
            <a:endParaRPr lang="en-US" sz="1000" b="1" i="1" dirty="0">
              <a:solidFill>
                <a:srgbClr val="FFFF00"/>
              </a:solidFill>
            </a:endParaRPr>
          </a:p>
        </p:txBody>
      </p:sp>
      <p:sp>
        <p:nvSpPr>
          <p:cNvPr id="17" name="Rectangle 16"/>
          <p:cNvSpPr/>
          <p:nvPr/>
        </p:nvSpPr>
        <p:spPr>
          <a:xfrm>
            <a:off x="6347013" y="4998474"/>
            <a:ext cx="2654905" cy="246221"/>
          </a:xfrm>
          <a:prstGeom prst="rect">
            <a:avLst/>
          </a:prstGeom>
        </p:spPr>
        <p:txBody>
          <a:bodyPr wrap="square">
            <a:spAutoFit/>
          </a:bodyPr>
          <a:lstStyle/>
          <a:p>
            <a:r>
              <a:rPr lang="en-US" sz="1000" b="1" dirty="0" smtClean="0">
                <a:solidFill>
                  <a:srgbClr val="FFFF00"/>
                </a:solidFill>
              </a:rPr>
              <a:t>American Sycamore (</a:t>
            </a:r>
            <a:r>
              <a:rPr lang="en-US" sz="1000" b="1" i="1" dirty="0" err="1" smtClean="0">
                <a:solidFill>
                  <a:srgbClr val="FFFF00"/>
                </a:solidFill>
              </a:rPr>
              <a:t>Platanus</a:t>
            </a:r>
            <a:r>
              <a:rPr lang="en-US" sz="1000" b="1" i="1" dirty="0" smtClean="0">
                <a:solidFill>
                  <a:srgbClr val="FFFF00"/>
                </a:solidFill>
              </a:rPr>
              <a:t> </a:t>
            </a:r>
            <a:r>
              <a:rPr lang="en-US" sz="1000" b="1" i="1" dirty="0" err="1" smtClean="0">
                <a:solidFill>
                  <a:srgbClr val="FFFF00"/>
                </a:solidFill>
              </a:rPr>
              <a:t>occidentalis</a:t>
            </a:r>
            <a:r>
              <a:rPr lang="en-US" sz="1000" b="1" i="1" dirty="0" smtClean="0">
                <a:solidFill>
                  <a:srgbClr val="FFFF00"/>
                </a:solidFill>
              </a:rPr>
              <a:t>)</a:t>
            </a:r>
            <a:endParaRPr lang="en-US" sz="1000" b="1" dirty="0">
              <a:solidFill>
                <a:srgbClr val="FFFF00"/>
              </a:solidFill>
            </a:endParaRPr>
          </a:p>
        </p:txBody>
      </p:sp>
      <p:cxnSp>
        <p:nvCxnSpPr>
          <p:cNvPr id="23" name="Straight Connector 22"/>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61899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Plan for Growth and Change</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557" y="1485900"/>
            <a:ext cx="6745659" cy="5059244"/>
          </a:xfrm>
          <a:prstGeom prst="rect">
            <a:avLst/>
          </a:prstGeom>
        </p:spPr>
      </p:pic>
      <p:sp>
        <p:nvSpPr>
          <p:cNvPr id="5" name="Rectangle 4"/>
          <p:cNvSpPr/>
          <p:nvPr/>
        </p:nvSpPr>
        <p:spPr>
          <a:xfrm>
            <a:off x="1187791" y="6525359"/>
            <a:ext cx="7112000" cy="215444"/>
          </a:xfrm>
          <a:prstGeom prst="rect">
            <a:avLst/>
          </a:prstGeom>
        </p:spPr>
        <p:txBody>
          <a:bodyPr wrap="square">
            <a:spAutoFit/>
          </a:bodyPr>
          <a:lstStyle/>
          <a:p>
            <a:r>
              <a:rPr lang="en-US" sz="800" dirty="0" smtClean="0"/>
              <a:t>Photo Source: http</a:t>
            </a:r>
            <a:r>
              <a:rPr lang="en-US" sz="800" dirty="0"/>
              <a:t>://www.wvchesapeakebay.us/images/resources/buffer.JPG</a:t>
            </a: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28742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178236"/>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Site Preparation</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6" descr="http://upload.wikimedia.org/wikipedia/commons/b/bc/Acer_platanoides_1aJPG.jpg">
            <a:hlinkClick r:id="rId3"/>
          </p:cNvPr>
          <p:cNvPicPr>
            <a:picLocks noChangeAspect="1" noChangeArrowheads="1"/>
          </p:cNvPicPr>
          <p:nvPr/>
        </p:nvPicPr>
        <p:blipFill>
          <a:blip r:embed="rId4" cstate="print"/>
          <a:srcRect r="4643" b="4457"/>
          <a:stretch>
            <a:fillRect/>
          </a:stretch>
        </p:blipFill>
        <p:spPr bwMode="auto">
          <a:xfrm>
            <a:off x="421481" y="1810699"/>
            <a:ext cx="3061948" cy="460599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60374" y="1389965"/>
            <a:ext cx="8241665" cy="400110"/>
          </a:xfrm>
          <a:prstGeom prst="rect">
            <a:avLst/>
          </a:prstGeom>
        </p:spPr>
        <p:txBody>
          <a:bodyPr wrap="square">
            <a:spAutoFit/>
          </a:bodyPr>
          <a:lstStyle/>
          <a:p>
            <a:r>
              <a:rPr lang="en-US" sz="2000" b="1" dirty="0" smtClean="0">
                <a:latin typeface="Century Gothic" pitchFamily="34" charset="0"/>
              </a:rPr>
              <a:t>Invasive Trees</a:t>
            </a:r>
            <a:endParaRPr lang="en-US" sz="2000" b="1" dirty="0">
              <a:latin typeface="Century Gothic" pitchFamily="34" charset="0"/>
            </a:endParaRPr>
          </a:p>
        </p:txBody>
      </p:sp>
      <p:sp>
        <p:nvSpPr>
          <p:cNvPr id="2" name="Rectangle 1"/>
          <p:cNvSpPr/>
          <p:nvPr/>
        </p:nvSpPr>
        <p:spPr>
          <a:xfrm>
            <a:off x="421480" y="6416690"/>
            <a:ext cx="3061949" cy="461665"/>
          </a:xfrm>
          <a:prstGeom prst="rect">
            <a:avLst/>
          </a:prstGeom>
        </p:spPr>
        <p:txBody>
          <a:bodyPr wrap="square">
            <a:spAutoFit/>
          </a:bodyPr>
          <a:lstStyle/>
          <a:p>
            <a:r>
              <a:rPr lang="en-US" sz="800" dirty="0" smtClean="0"/>
              <a:t>Photo Source: https</a:t>
            </a:r>
            <a:r>
              <a:rPr lang="en-US" sz="800" dirty="0"/>
              <a:t>://upload.wikimedia.org/wikipedia/commons/b/bc/Acer_platanoides_1aJPG.jpg</a:t>
            </a:r>
          </a:p>
        </p:txBody>
      </p:sp>
      <p:sp>
        <p:nvSpPr>
          <p:cNvPr id="9" name="TextBox 8"/>
          <p:cNvSpPr txBox="1"/>
          <p:nvPr/>
        </p:nvSpPr>
        <p:spPr>
          <a:xfrm>
            <a:off x="421480" y="6163709"/>
            <a:ext cx="2500539" cy="246221"/>
          </a:xfrm>
          <a:prstGeom prst="rect">
            <a:avLst/>
          </a:prstGeom>
          <a:noFill/>
        </p:spPr>
        <p:txBody>
          <a:bodyPr wrap="square" rtlCol="0">
            <a:spAutoFit/>
          </a:bodyPr>
          <a:lstStyle/>
          <a:p>
            <a:r>
              <a:rPr lang="en-US" sz="1000" dirty="0" smtClean="0">
                <a:solidFill>
                  <a:srgbClr val="FFFF00"/>
                </a:solidFill>
              </a:rPr>
              <a:t>Norway </a:t>
            </a:r>
            <a:r>
              <a:rPr lang="en-US" sz="1000" i="1" dirty="0" smtClean="0">
                <a:solidFill>
                  <a:srgbClr val="FFFF00"/>
                </a:solidFill>
              </a:rPr>
              <a:t>Maple (Acer </a:t>
            </a:r>
            <a:r>
              <a:rPr lang="en-US" sz="1000" i="1" dirty="0" err="1" smtClean="0">
                <a:solidFill>
                  <a:srgbClr val="FFFF00"/>
                </a:solidFill>
              </a:rPr>
              <a:t>platanoides</a:t>
            </a:r>
            <a:r>
              <a:rPr lang="en-US" sz="1000" i="1" dirty="0" smtClean="0">
                <a:solidFill>
                  <a:srgbClr val="FFFF00"/>
                </a:solidFill>
              </a:rPr>
              <a:t>)</a:t>
            </a:r>
            <a:endParaRPr lang="en-US" sz="1000" i="1" dirty="0">
              <a:solidFill>
                <a:srgbClr val="FFFF00"/>
              </a:solidFill>
            </a:endParaRPr>
          </a:p>
        </p:txBody>
      </p:sp>
      <p:sp>
        <p:nvSpPr>
          <p:cNvPr id="7" name="Rectangle 6"/>
          <p:cNvSpPr/>
          <p:nvPr/>
        </p:nvSpPr>
        <p:spPr>
          <a:xfrm>
            <a:off x="3748761" y="4967070"/>
            <a:ext cx="4572000" cy="215444"/>
          </a:xfrm>
          <a:prstGeom prst="rect">
            <a:avLst/>
          </a:prstGeom>
        </p:spPr>
        <p:txBody>
          <a:bodyPr>
            <a:spAutoFit/>
          </a:bodyPr>
          <a:lstStyle/>
          <a:p>
            <a:r>
              <a:rPr lang="en-US" sz="800" dirty="0" smtClean="0"/>
              <a:t>Photo Source: Doug </a:t>
            </a:r>
            <a:r>
              <a:rPr lang="en-US" sz="800" dirty="0"/>
              <a:t>Goldman, hosted by the USDA-NRCS PLANTS Database</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761" y="1810699"/>
            <a:ext cx="4572000" cy="3060595"/>
          </a:xfrm>
          <a:prstGeom prst="rect">
            <a:avLst/>
          </a:prstGeom>
        </p:spPr>
      </p:pic>
      <p:sp>
        <p:nvSpPr>
          <p:cNvPr id="11" name="TextBox 10"/>
          <p:cNvSpPr txBox="1"/>
          <p:nvPr/>
        </p:nvSpPr>
        <p:spPr>
          <a:xfrm>
            <a:off x="3748761" y="4625073"/>
            <a:ext cx="4063526" cy="246221"/>
          </a:xfrm>
          <a:prstGeom prst="rect">
            <a:avLst/>
          </a:prstGeom>
          <a:noFill/>
        </p:spPr>
        <p:txBody>
          <a:bodyPr wrap="square" rtlCol="0">
            <a:spAutoFit/>
          </a:bodyPr>
          <a:lstStyle/>
          <a:p>
            <a:r>
              <a:rPr lang="en-US" sz="1000" b="1" dirty="0" smtClean="0">
                <a:solidFill>
                  <a:srgbClr val="FFFF00"/>
                </a:solidFill>
              </a:rPr>
              <a:t>Tree-of-Heaven </a:t>
            </a:r>
            <a:r>
              <a:rPr lang="en-US" sz="1000" b="1" i="1" dirty="0" smtClean="0">
                <a:solidFill>
                  <a:srgbClr val="FFFF00"/>
                </a:solidFill>
              </a:rPr>
              <a:t>(Ailanthus </a:t>
            </a:r>
            <a:r>
              <a:rPr lang="en-US" sz="1000" b="1" i="1" dirty="0" err="1" smtClean="0">
                <a:solidFill>
                  <a:srgbClr val="FFFF00"/>
                </a:solidFill>
              </a:rPr>
              <a:t>altissima</a:t>
            </a:r>
            <a:r>
              <a:rPr lang="en-US" sz="1000" b="1" i="1" dirty="0" smtClean="0">
                <a:solidFill>
                  <a:srgbClr val="FFFF00"/>
                </a:solidFill>
              </a:rPr>
              <a:t>)</a:t>
            </a:r>
            <a:endParaRPr lang="en-US" sz="1000" b="1" i="1" dirty="0">
              <a:solidFill>
                <a:srgbClr val="FFFF00"/>
              </a:solidFill>
            </a:endParaRPr>
          </a:p>
        </p:txBody>
      </p:sp>
      <p:cxnSp>
        <p:nvCxnSpPr>
          <p:cNvPr id="15" name="Straight Connector 1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78295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Site Preparation</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463550" y="1485900"/>
            <a:ext cx="8241665" cy="400110"/>
          </a:xfrm>
          <a:prstGeom prst="rect">
            <a:avLst/>
          </a:prstGeom>
        </p:spPr>
        <p:txBody>
          <a:bodyPr wrap="square">
            <a:spAutoFit/>
          </a:bodyPr>
          <a:lstStyle/>
          <a:p>
            <a:r>
              <a:rPr lang="en-US" sz="2000" b="1" dirty="0" smtClean="0">
                <a:latin typeface="Century Gothic" pitchFamily="34" charset="0"/>
              </a:rPr>
              <a:t>Invasive Shrubs</a:t>
            </a:r>
            <a:endParaRPr lang="en-US" sz="2000" b="1" dirty="0">
              <a:latin typeface="Century Gothic"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088"/>
          <a:stretch/>
        </p:blipFill>
        <p:spPr>
          <a:xfrm>
            <a:off x="4597967" y="2022593"/>
            <a:ext cx="4537128" cy="3402846"/>
          </a:xfrm>
          <a:prstGeom prst="rect">
            <a:avLst/>
          </a:prstGeom>
          <a:ln w="6350">
            <a:solidFill>
              <a:schemeClr val="tx1"/>
            </a:solidFill>
          </a:ln>
        </p:spPr>
      </p:pic>
      <p:sp>
        <p:nvSpPr>
          <p:cNvPr id="6" name="Rectangle 5"/>
          <p:cNvSpPr/>
          <p:nvPr/>
        </p:nvSpPr>
        <p:spPr>
          <a:xfrm>
            <a:off x="4551636" y="5443499"/>
            <a:ext cx="3690029" cy="338554"/>
          </a:xfrm>
          <a:prstGeom prst="rect">
            <a:avLst/>
          </a:prstGeom>
        </p:spPr>
        <p:txBody>
          <a:bodyPr wrap="square">
            <a:spAutoFit/>
          </a:bodyPr>
          <a:lstStyle/>
          <a:p>
            <a:r>
              <a:rPr lang="en-US" sz="800" dirty="0" smtClean="0"/>
              <a:t>Photo Source: http</a:t>
            </a:r>
            <a:r>
              <a:rPr lang="en-US" sz="800" dirty="0"/>
              <a:t>://www.extension.umn.edu/garden/yard-garden/trees-shrubs/burning-bush/img/wings.jpg</a:t>
            </a:r>
          </a:p>
        </p:txBody>
      </p:sp>
      <p:sp>
        <p:nvSpPr>
          <p:cNvPr id="15" name="TextBox 14"/>
          <p:cNvSpPr txBox="1"/>
          <p:nvPr/>
        </p:nvSpPr>
        <p:spPr>
          <a:xfrm>
            <a:off x="4555863" y="5023604"/>
            <a:ext cx="3776345" cy="246221"/>
          </a:xfrm>
          <a:prstGeom prst="rect">
            <a:avLst/>
          </a:prstGeom>
          <a:noFill/>
        </p:spPr>
        <p:txBody>
          <a:bodyPr wrap="square" rtlCol="0">
            <a:spAutoFit/>
          </a:bodyPr>
          <a:lstStyle/>
          <a:p>
            <a:r>
              <a:rPr lang="en-US" sz="1000" b="1" dirty="0" smtClean="0">
                <a:solidFill>
                  <a:srgbClr val="FFFF00"/>
                </a:solidFill>
              </a:rPr>
              <a:t>Burning Bush</a:t>
            </a:r>
            <a:r>
              <a:rPr lang="en-US" sz="1000" b="1" i="1" dirty="0" smtClean="0">
                <a:solidFill>
                  <a:srgbClr val="FFFF00"/>
                </a:solidFill>
              </a:rPr>
              <a:t>(Euonymus </a:t>
            </a:r>
            <a:r>
              <a:rPr lang="en-US" sz="1000" b="1" i="1" dirty="0" err="1" smtClean="0">
                <a:solidFill>
                  <a:srgbClr val="FFFF00"/>
                </a:solidFill>
              </a:rPr>
              <a:t>alata</a:t>
            </a:r>
            <a:r>
              <a:rPr lang="en-US" sz="1000" b="1" i="1" dirty="0" smtClean="0">
                <a:solidFill>
                  <a:srgbClr val="FFFF00"/>
                </a:solidFill>
              </a:rPr>
              <a:t>)</a:t>
            </a:r>
            <a:endParaRPr lang="en-US" sz="1000" b="1" i="1" dirty="0">
              <a:solidFill>
                <a:srgbClr val="FFFF00"/>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0127"/>
          <a:stretch/>
        </p:blipFill>
        <p:spPr>
          <a:xfrm>
            <a:off x="460375" y="2016040"/>
            <a:ext cx="4085490" cy="3409399"/>
          </a:xfrm>
          <a:prstGeom prst="rect">
            <a:avLst/>
          </a:prstGeom>
        </p:spPr>
      </p:pic>
      <p:sp>
        <p:nvSpPr>
          <p:cNvPr id="10" name="TextBox 9"/>
          <p:cNvSpPr txBox="1"/>
          <p:nvPr/>
        </p:nvSpPr>
        <p:spPr>
          <a:xfrm>
            <a:off x="463550" y="5047422"/>
            <a:ext cx="3007047" cy="246221"/>
          </a:xfrm>
          <a:prstGeom prst="rect">
            <a:avLst/>
          </a:prstGeom>
          <a:noFill/>
        </p:spPr>
        <p:txBody>
          <a:bodyPr wrap="square" rtlCol="0">
            <a:spAutoFit/>
          </a:bodyPr>
          <a:lstStyle/>
          <a:p>
            <a:r>
              <a:rPr lang="en-US" sz="1000" b="1" dirty="0" smtClean="0">
                <a:solidFill>
                  <a:srgbClr val="FFFF00"/>
                </a:solidFill>
              </a:rPr>
              <a:t>Multiflora Rose </a:t>
            </a:r>
            <a:r>
              <a:rPr lang="en-US" sz="1000" b="1" i="1" dirty="0" smtClean="0">
                <a:solidFill>
                  <a:srgbClr val="FFFF00"/>
                </a:solidFill>
              </a:rPr>
              <a:t>(Rosa multiflora)</a:t>
            </a:r>
            <a:endParaRPr lang="en-US" sz="1000" b="1" i="1" dirty="0">
              <a:solidFill>
                <a:srgbClr val="FFFF00"/>
              </a:solidFill>
            </a:endParaRPr>
          </a:p>
        </p:txBody>
      </p:sp>
      <p:sp>
        <p:nvSpPr>
          <p:cNvPr id="9" name="Rectangle 8"/>
          <p:cNvSpPr/>
          <p:nvPr/>
        </p:nvSpPr>
        <p:spPr>
          <a:xfrm>
            <a:off x="460375" y="5505054"/>
            <a:ext cx="4572000" cy="215444"/>
          </a:xfrm>
          <a:prstGeom prst="rect">
            <a:avLst/>
          </a:prstGeom>
        </p:spPr>
        <p:txBody>
          <a:bodyPr>
            <a:spAutoFit/>
          </a:bodyPr>
          <a:lstStyle/>
          <a:p>
            <a:r>
              <a:rPr lang="en-US" sz="800" dirty="0" smtClean="0"/>
              <a:t>Photo Source: http</a:t>
            </a:r>
            <a:r>
              <a:rPr lang="en-US" sz="800" dirty="0"/>
              <a:t>://www.athensconservancy.org/invasives/jk-rosa_multiflora6.jpg</a:t>
            </a:r>
          </a:p>
        </p:txBody>
      </p:sp>
      <p:cxnSp>
        <p:nvCxnSpPr>
          <p:cNvPr id="14" name="Straight Connector 1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7135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18" y="2057201"/>
            <a:ext cx="3017981" cy="4023975"/>
          </a:xfrm>
          <a:prstGeom prst="rect">
            <a:avLst/>
          </a:prstGeom>
        </p:spPr>
      </p:pic>
      <p:sp>
        <p:nvSpPr>
          <p:cNvPr id="4" name="Subtitle 3"/>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Site Preparation</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63419" y="1264349"/>
            <a:ext cx="5466079" cy="646331"/>
          </a:xfrm>
          <a:prstGeom prst="rect">
            <a:avLst/>
          </a:prstGeom>
          <a:noFill/>
        </p:spPr>
        <p:txBody>
          <a:bodyPr wrap="square" rtlCol="0">
            <a:spAutoFit/>
          </a:bodyPr>
          <a:lstStyle/>
          <a:p>
            <a:endParaRPr lang="en-US" dirty="0"/>
          </a:p>
          <a:p>
            <a:endParaRPr lang="en-US" dirty="0" smtClean="0"/>
          </a:p>
        </p:txBody>
      </p:sp>
      <p:pic>
        <p:nvPicPr>
          <p:cNvPr id="8" name="Picture 6" descr="http://upload.wikimedia.org/wikipedia/commons/9/9d/Beifuss.JPG">
            <a:hlinkClick r:id="rId4"/>
          </p:cNvPr>
          <p:cNvPicPr>
            <a:picLocks noChangeAspect="1" noChangeArrowheads="1"/>
          </p:cNvPicPr>
          <p:nvPr/>
        </p:nvPicPr>
        <p:blipFill>
          <a:blip r:embed="rId5" cstate="print"/>
          <a:srcRect/>
          <a:stretch>
            <a:fillRect/>
          </a:stretch>
        </p:blipFill>
        <p:spPr bwMode="auto">
          <a:xfrm>
            <a:off x="4675802" y="4308631"/>
            <a:ext cx="2713525" cy="203698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563418" y="5724593"/>
            <a:ext cx="2634284" cy="246221"/>
          </a:xfrm>
          <a:prstGeom prst="rect">
            <a:avLst/>
          </a:prstGeom>
          <a:noFill/>
        </p:spPr>
        <p:txBody>
          <a:bodyPr wrap="square" rtlCol="0">
            <a:spAutoFit/>
          </a:bodyPr>
          <a:lstStyle/>
          <a:p>
            <a:r>
              <a:rPr lang="en-US" sz="1000" b="1" dirty="0" smtClean="0">
                <a:solidFill>
                  <a:srgbClr val="FFFF00"/>
                </a:solidFill>
              </a:rPr>
              <a:t>Japanese </a:t>
            </a:r>
            <a:r>
              <a:rPr lang="en-US" sz="1000" b="1" i="1" dirty="0" smtClean="0">
                <a:solidFill>
                  <a:srgbClr val="FFFF00"/>
                </a:solidFill>
              </a:rPr>
              <a:t>Knotweed (</a:t>
            </a:r>
            <a:r>
              <a:rPr lang="en-US" sz="1000" b="1" i="1" dirty="0" err="1" smtClean="0">
                <a:solidFill>
                  <a:srgbClr val="FFFF00"/>
                </a:solidFill>
              </a:rPr>
              <a:t>Polygonum</a:t>
            </a:r>
            <a:r>
              <a:rPr lang="en-US" sz="1000" b="1" i="1" dirty="0" smtClean="0">
                <a:solidFill>
                  <a:srgbClr val="FFFF00"/>
                </a:solidFill>
              </a:rPr>
              <a:t> </a:t>
            </a:r>
            <a:r>
              <a:rPr lang="en-US" sz="1000" b="1" i="1" dirty="0" err="1" smtClean="0">
                <a:solidFill>
                  <a:srgbClr val="FFFF00"/>
                </a:solidFill>
              </a:rPr>
              <a:t>cuspidatum</a:t>
            </a:r>
            <a:r>
              <a:rPr lang="en-US" sz="1000" b="1" i="1" dirty="0" smtClean="0">
                <a:solidFill>
                  <a:srgbClr val="FFFF00"/>
                </a:solidFill>
              </a:rPr>
              <a:t>)</a:t>
            </a:r>
            <a:endParaRPr lang="en-US" sz="1000" b="1" i="1" dirty="0">
              <a:solidFill>
                <a:srgbClr val="FFFF00"/>
              </a:solidFill>
            </a:endParaRPr>
          </a:p>
        </p:txBody>
      </p:sp>
      <p:sp>
        <p:nvSpPr>
          <p:cNvPr id="14" name="Rectangle 13"/>
          <p:cNvSpPr/>
          <p:nvPr/>
        </p:nvSpPr>
        <p:spPr>
          <a:xfrm>
            <a:off x="460374" y="1389965"/>
            <a:ext cx="8241665" cy="400110"/>
          </a:xfrm>
          <a:prstGeom prst="rect">
            <a:avLst/>
          </a:prstGeom>
        </p:spPr>
        <p:txBody>
          <a:bodyPr wrap="square">
            <a:spAutoFit/>
          </a:bodyPr>
          <a:lstStyle/>
          <a:p>
            <a:r>
              <a:rPr lang="en-US" sz="2000" b="1" dirty="0" smtClean="0">
                <a:latin typeface="Century Gothic" pitchFamily="34" charset="0"/>
              </a:rPr>
              <a:t>Invasive Herbaceous Perennials</a:t>
            </a:r>
            <a:endParaRPr lang="en-US" sz="2000" b="1" dirty="0">
              <a:latin typeface="Century Gothic" pitchFamily="34" charset="0"/>
            </a:endParaRPr>
          </a:p>
        </p:txBody>
      </p:sp>
      <p:sp>
        <p:nvSpPr>
          <p:cNvPr id="3" name="Rectangle 2"/>
          <p:cNvSpPr/>
          <p:nvPr/>
        </p:nvSpPr>
        <p:spPr>
          <a:xfrm>
            <a:off x="563419" y="6125344"/>
            <a:ext cx="3017980" cy="461665"/>
          </a:xfrm>
          <a:prstGeom prst="rect">
            <a:avLst/>
          </a:prstGeom>
        </p:spPr>
        <p:txBody>
          <a:bodyPr wrap="square">
            <a:spAutoFit/>
          </a:bodyPr>
          <a:lstStyle/>
          <a:p>
            <a:r>
              <a:rPr lang="en-US" sz="800" dirty="0" smtClean="0"/>
              <a:t>Photo Source: http</a:t>
            </a:r>
            <a:r>
              <a:rPr lang="en-US" sz="800" dirty="0"/>
              <a:t>://www.pestid.msu.edu/wp-content/uploads/2014/12/Japanese-knotweed-foliage-and-flowers.jpg</a:t>
            </a:r>
          </a:p>
        </p:txBody>
      </p:sp>
      <p:sp>
        <p:nvSpPr>
          <p:cNvPr id="9" name="Rectangle 8"/>
          <p:cNvSpPr/>
          <p:nvPr/>
        </p:nvSpPr>
        <p:spPr>
          <a:xfrm>
            <a:off x="4675801" y="6345613"/>
            <a:ext cx="2713525" cy="461665"/>
          </a:xfrm>
          <a:prstGeom prst="rect">
            <a:avLst/>
          </a:prstGeom>
        </p:spPr>
        <p:txBody>
          <a:bodyPr wrap="square">
            <a:spAutoFit/>
          </a:bodyPr>
          <a:lstStyle/>
          <a:p>
            <a:r>
              <a:rPr lang="en-US" sz="800" dirty="0" smtClean="0"/>
              <a:t>Photo Source: https</a:t>
            </a:r>
            <a:r>
              <a:rPr lang="en-US" sz="800" dirty="0"/>
              <a:t>://upload.wikimedia.org/wikipedia/commons/9/9d/Beifuss.JPG</a:t>
            </a:r>
          </a:p>
        </p:txBody>
      </p:sp>
      <p:sp>
        <p:nvSpPr>
          <p:cNvPr id="2" name="TextBox 1"/>
          <p:cNvSpPr txBox="1"/>
          <p:nvPr/>
        </p:nvSpPr>
        <p:spPr>
          <a:xfrm>
            <a:off x="4675801" y="4308631"/>
            <a:ext cx="1965960" cy="246221"/>
          </a:xfrm>
          <a:prstGeom prst="rect">
            <a:avLst/>
          </a:prstGeom>
          <a:noFill/>
        </p:spPr>
        <p:txBody>
          <a:bodyPr wrap="square" rtlCol="0">
            <a:spAutoFit/>
          </a:bodyPr>
          <a:lstStyle/>
          <a:p>
            <a:r>
              <a:rPr lang="en-US" sz="1000" b="1" dirty="0" err="1" smtClean="0">
                <a:solidFill>
                  <a:srgbClr val="FFFF00"/>
                </a:solidFill>
              </a:rPr>
              <a:t>Mugwort</a:t>
            </a:r>
            <a:r>
              <a:rPr lang="en-US" sz="1000" b="1" dirty="0" smtClean="0">
                <a:solidFill>
                  <a:srgbClr val="FFFF00"/>
                </a:solidFill>
              </a:rPr>
              <a:t> (Artemisia vulgaris)</a:t>
            </a:r>
            <a:endParaRPr lang="en-US" sz="1000" b="1" dirty="0">
              <a:solidFill>
                <a:srgbClr val="FFFF00"/>
              </a:solidFill>
            </a:endParaRPr>
          </a:p>
        </p:txBody>
      </p:sp>
      <p:sp>
        <p:nvSpPr>
          <p:cNvPr id="10" name="Rectangle 9"/>
          <p:cNvSpPr/>
          <p:nvPr/>
        </p:nvSpPr>
        <p:spPr>
          <a:xfrm>
            <a:off x="4675802" y="3846966"/>
            <a:ext cx="2713525" cy="461665"/>
          </a:xfrm>
          <a:prstGeom prst="rect">
            <a:avLst/>
          </a:prstGeom>
        </p:spPr>
        <p:txBody>
          <a:bodyPr wrap="square">
            <a:spAutoFit/>
          </a:bodyPr>
          <a:lstStyle/>
          <a:p>
            <a:r>
              <a:rPr lang="en-US" sz="800" dirty="0" smtClean="0"/>
              <a:t>Photo Source: https</a:t>
            </a:r>
            <a:r>
              <a:rPr lang="en-US" sz="800" dirty="0"/>
              <a:t>://upload.wikimedia.org/wikipedia/commons/7/78/Lythrum_salicaria,_Acton,_Massachusetts.jpg</a:t>
            </a: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9140"/>
          <a:stretch/>
        </p:blipFill>
        <p:spPr>
          <a:xfrm>
            <a:off x="4675801" y="1587514"/>
            <a:ext cx="2713526" cy="2232660"/>
          </a:xfrm>
          <a:prstGeom prst="rect">
            <a:avLst/>
          </a:prstGeom>
        </p:spPr>
      </p:pic>
      <p:sp>
        <p:nvSpPr>
          <p:cNvPr id="15" name="Rectangle 14"/>
          <p:cNvSpPr/>
          <p:nvPr/>
        </p:nvSpPr>
        <p:spPr>
          <a:xfrm>
            <a:off x="4666596" y="1591040"/>
            <a:ext cx="2722730" cy="246221"/>
          </a:xfrm>
          <a:prstGeom prst="rect">
            <a:avLst/>
          </a:prstGeom>
        </p:spPr>
        <p:txBody>
          <a:bodyPr wrap="square">
            <a:spAutoFit/>
          </a:bodyPr>
          <a:lstStyle/>
          <a:p>
            <a:r>
              <a:rPr lang="en-US" sz="1000" b="1" dirty="0" smtClean="0">
                <a:solidFill>
                  <a:srgbClr val="FFFF00"/>
                </a:solidFill>
              </a:rPr>
              <a:t>Purple Loosestrife </a:t>
            </a:r>
            <a:r>
              <a:rPr lang="en-US" sz="1000" b="1" i="1" dirty="0" smtClean="0">
                <a:solidFill>
                  <a:srgbClr val="FFFF00"/>
                </a:solidFill>
              </a:rPr>
              <a:t>(</a:t>
            </a:r>
            <a:r>
              <a:rPr lang="en-US" sz="1000" b="1" i="1" dirty="0" err="1" smtClean="0">
                <a:solidFill>
                  <a:srgbClr val="FFFF00"/>
                </a:solidFill>
              </a:rPr>
              <a:t>Lythrum</a:t>
            </a:r>
            <a:r>
              <a:rPr lang="en-US" sz="1000" b="1" i="1" dirty="0" smtClean="0">
                <a:solidFill>
                  <a:srgbClr val="FFFF00"/>
                </a:solidFill>
              </a:rPr>
              <a:t> </a:t>
            </a:r>
            <a:r>
              <a:rPr lang="en-US" sz="1000" b="1" i="1" dirty="0" err="1" smtClean="0">
                <a:solidFill>
                  <a:srgbClr val="FFFF00"/>
                </a:solidFill>
              </a:rPr>
              <a:t>salicaria</a:t>
            </a:r>
            <a:r>
              <a:rPr lang="en-US" sz="1000" b="1" i="1" dirty="0" smtClean="0">
                <a:solidFill>
                  <a:srgbClr val="FFFF00"/>
                </a:solidFill>
              </a:rPr>
              <a:t>)</a:t>
            </a:r>
            <a:endParaRPr lang="en-US" sz="1000" b="1" i="1" dirty="0">
              <a:solidFill>
                <a:srgbClr val="FFFF00"/>
              </a:solidFill>
            </a:endParaRPr>
          </a:p>
        </p:txBody>
      </p:sp>
      <p:cxnSp>
        <p:nvCxnSpPr>
          <p:cNvPr id="18" name="Straight Connector 1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60482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02295" y="194002"/>
            <a:ext cx="7771170" cy="685800"/>
          </a:xfrm>
        </p:spPr>
        <p:txBody>
          <a:bodyPr/>
          <a:lstStyle/>
          <a:p>
            <a:pPr algn="ctr"/>
            <a:r>
              <a:rPr lang="en-US" sz="3600" dirty="0" smtClean="0">
                <a:solidFill>
                  <a:schemeClr val="tx1">
                    <a:lumMod val="65000"/>
                    <a:lumOff val="35000"/>
                  </a:schemeClr>
                </a:solidFill>
                <a:latin typeface="Century Gothic" pitchFamily="34" charset="0"/>
              </a:rPr>
              <a:t>Overview</a:t>
            </a:r>
            <a:endParaRPr lang="en-US" sz="3600" dirty="0">
              <a:solidFill>
                <a:schemeClr val="tx1">
                  <a:lumMod val="65000"/>
                  <a:lumOff val="35000"/>
                </a:schemeClr>
              </a:solidFill>
              <a:latin typeface="Century Gothic" pitchFamily="34" charset="0"/>
            </a:endParaRPr>
          </a:p>
        </p:txBody>
      </p:sp>
      <p:sp>
        <p:nvSpPr>
          <p:cNvPr id="3" name="TextBox 2"/>
          <p:cNvSpPr txBox="1"/>
          <p:nvPr/>
        </p:nvSpPr>
        <p:spPr>
          <a:xfrm>
            <a:off x="898629" y="1256569"/>
            <a:ext cx="7942491" cy="287771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smtClean="0"/>
              <a:t>What Is a Riparian </a:t>
            </a:r>
            <a:r>
              <a:rPr lang="en-US" sz="2800" smtClean="0"/>
              <a:t>Forest Buffer</a:t>
            </a:r>
            <a:endParaRPr lang="en-US" sz="2800" dirty="0" smtClean="0"/>
          </a:p>
          <a:p>
            <a:pPr marL="285750" indent="-285750">
              <a:spcAft>
                <a:spcPts val="600"/>
              </a:spcAft>
              <a:buFont typeface="Arial" panose="020B0604020202020204" pitchFamily="34" charset="0"/>
              <a:buChar char="•"/>
            </a:pPr>
            <a:r>
              <a:rPr lang="en-US" sz="2800" dirty="0" smtClean="0"/>
              <a:t>What are Benefits of Riparian Buffers</a:t>
            </a:r>
          </a:p>
          <a:p>
            <a:pPr marL="285750" indent="-285750">
              <a:spcAft>
                <a:spcPts val="600"/>
              </a:spcAft>
              <a:buFont typeface="Arial" panose="020B0604020202020204" pitchFamily="34" charset="0"/>
              <a:buChar char="•"/>
            </a:pPr>
            <a:r>
              <a:rPr lang="en-US" sz="2800" dirty="0" smtClean="0"/>
              <a:t>Why Is Loss of Riparian Buffers a Problem</a:t>
            </a:r>
          </a:p>
          <a:p>
            <a:pPr marL="285750" indent="-285750">
              <a:buFont typeface="Arial" panose="020B0604020202020204" pitchFamily="34" charset="0"/>
              <a:buChar char="•"/>
            </a:pPr>
            <a:r>
              <a:rPr lang="en-US" sz="2800" dirty="0" smtClean="0"/>
              <a:t>How Can We Restore and Maintain Riparian Buffers</a:t>
            </a:r>
          </a:p>
          <a:p>
            <a:pPr marL="285750" indent="-285750">
              <a:buFont typeface="Arial" panose="020B0604020202020204" pitchFamily="34" charset="0"/>
              <a:buChar char="•"/>
            </a:pPr>
            <a:endParaRPr lang="en-US" dirty="0" smtClean="0"/>
          </a:p>
          <a:p>
            <a:endParaRPr lang="en-US"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624"/>
          <a:stretch/>
        </p:blipFill>
        <p:spPr>
          <a:xfrm>
            <a:off x="419833" y="3969258"/>
            <a:ext cx="8629648" cy="2703871"/>
          </a:xfrm>
          <a:prstGeom prst="rect">
            <a:avLst/>
          </a:prstGeom>
        </p:spPr>
      </p:pic>
      <p:sp>
        <p:nvSpPr>
          <p:cNvPr id="5" name="Rectangle 4"/>
          <p:cNvSpPr/>
          <p:nvPr/>
        </p:nvSpPr>
        <p:spPr>
          <a:xfrm>
            <a:off x="372535" y="3588426"/>
            <a:ext cx="7464941" cy="338554"/>
          </a:xfrm>
          <a:prstGeom prst="rect">
            <a:avLst/>
          </a:prstGeom>
        </p:spPr>
        <p:txBody>
          <a:bodyPr wrap="square">
            <a:spAutoFit/>
          </a:bodyPr>
          <a:lstStyle/>
          <a:p>
            <a:r>
              <a:rPr lang="en-US" sz="800" dirty="0" smtClean="0"/>
              <a:t>Photo source: </a:t>
            </a:r>
            <a:r>
              <a:rPr lang="en-US" sz="800" dirty="0" err="1" smtClean="0"/>
              <a:t>htt</a:t>
            </a:r>
            <a:r>
              <a:rPr lang="en-US" sz="800" dirty="0" smtClean="0"/>
              <a:t>                                                                                                                                                                                                               p</a:t>
            </a:r>
            <a:r>
              <a:rPr lang="en-US" sz="800" dirty="0"/>
              <a:t>://www.dcnr.state.pa.us/cs/groups/public/documents/document/dcnr_20031767.jpg</a:t>
            </a:r>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1911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691933"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Site </a:t>
            </a:r>
            <a:r>
              <a:rPr lang="en-US" sz="2800" dirty="0">
                <a:solidFill>
                  <a:schemeClr val="tx1"/>
                </a:solidFill>
                <a:latin typeface="+mn-lt"/>
              </a:rPr>
              <a:t>Preparation</a:t>
            </a:r>
          </a:p>
          <a:p>
            <a:endParaRPr lang="en-US" dirty="0"/>
          </a:p>
          <a:p>
            <a:endParaRPr lang="en-US" dirty="0"/>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460374" y="1389965"/>
            <a:ext cx="8241665" cy="400110"/>
          </a:xfrm>
          <a:prstGeom prst="rect">
            <a:avLst/>
          </a:prstGeom>
        </p:spPr>
        <p:txBody>
          <a:bodyPr wrap="square">
            <a:spAutoFit/>
          </a:bodyPr>
          <a:lstStyle/>
          <a:p>
            <a:r>
              <a:rPr lang="en-US" sz="2000" b="1" dirty="0" smtClean="0"/>
              <a:t>Invasive Vines</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508" y="1699090"/>
            <a:ext cx="2939354" cy="2204515"/>
          </a:xfrm>
          <a:prstGeom prst="rect">
            <a:avLst/>
          </a:prstGeom>
        </p:spPr>
      </p:pic>
      <p:sp>
        <p:nvSpPr>
          <p:cNvPr id="10" name="TextBox 9"/>
          <p:cNvSpPr txBox="1"/>
          <p:nvPr/>
        </p:nvSpPr>
        <p:spPr>
          <a:xfrm>
            <a:off x="4215508" y="3641618"/>
            <a:ext cx="2140903" cy="246221"/>
          </a:xfrm>
          <a:prstGeom prst="rect">
            <a:avLst/>
          </a:prstGeom>
          <a:noFill/>
        </p:spPr>
        <p:txBody>
          <a:bodyPr wrap="square" rtlCol="0">
            <a:spAutoFit/>
          </a:bodyPr>
          <a:lstStyle/>
          <a:p>
            <a:r>
              <a:rPr lang="en-US" sz="1000" b="1" dirty="0" smtClean="0">
                <a:solidFill>
                  <a:srgbClr val="FFFF00"/>
                </a:solidFill>
              </a:rPr>
              <a:t>Japanese Hops </a:t>
            </a:r>
            <a:r>
              <a:rPr lang="en-US" sz="1000" b="1" i="1" dirty="0" smtClean="0">
                <a:solidFill>
                  <a:srgbClr val="FFFF00"/>
                </a:solidFill>
              </a:rPr>
              <a:t>(</a:t>
            </a:r>
            <a:r>
              <a:rPr lang="en-US" sz="1000" b="1" i="1" dirty="0" err="1" smtClean="0">
                <a:solidFill>
                  <a:srgbClr val="FFFF00"/>
                </a:solidFill>
              </a:rPr>
              <a:t>Humulus</a:t>
            </a:r>
            <a:r>
              <a:rPr lang="en-US" sz="1000" b="1" i="1" dirty="0" smtClean="0">
                <a:solidFill>
                  <a:srgbClr val="FFFF00"/>
                </a:solidFill>
              </a:rPr>
              <a:t> </a:t>
            </a:r>
            <a:r>
              <a:rPr lang="en-US" sz="1000" b="1" i="1" dirty="0" err="1" smtClean="0">
                <a:solidFill>
                  <a:srgbClr val="FFFF00"/>
                </a:solidFill>
              </a:rPr>
              <a:t>japonicus</a:t>
            </a:r>
            <a:r>
              <a:rPr lang="en-US" sz="1000" b="1" i="1" dirty="0" smtClean="0">
                <a:solidFill>
                  <a:srgbClr val="FFFF00"/>
                </a:solidFill>
              </a:rPr>
              <a:t>)</a:t>
            </a:r>
            <a:endParaRPr lang="en-US" sz="1000" b="1" dirty="0">
              <a:solidFill>
                <a:srgbClr val="FFFF00"/>
              </a:solidFill>
            </a:endParaRPr>
          </a:p>
        </p:txBody>
      </p:sp>
      <p:sp>
        <p:nvSpPr>
          <p:cNvPr id="4" name="Rectangle 3"/>
          <p:cNvSpPr/>
          <p:nvPr/>
        </p:nvSpPr>
        <p:spPr>
          <a:xfrm>
            <a:off x="4215508" y="3880644"/>
            <a:ext cx="2635251" cy="338554"/>
          </a:xfrm>
          <a:prstGeom prst="rect">
            <a:avLst/>
          </a:prstGeom>
        </p:spPr>
        <p:txBody>
          <a:bodyPr wrap="square">
            <a:spAutoFit/>
          </a:bodyPr>
          <a:lstStyle/>
          <a:p>
            <a:r>
              <a:rPr lang="en-US" sz="800" dirty="0" smtClean="0"/>
              <a:t>Photo Source: https</a:t>
            </a:r>
            <a:r>
              <a:rPr lang="en-US" sz="800" dirty="0"/>
              <a:t>://www.eddmaps.org/report/images/DSC02658.jpg</a:t>
            </a:r>
          </a:p>
        </p:txBody>
      </p:sp>
      <p:sp>
        <p:nvSpPr>
          <p:cNvPr id="5" name="Rectangle 4"/>
          <p:cNvSpPr/>
          <p:nvPr/>
        </p:nvSpPr>
        <p:spPr>
          <a:xfrm>
            <a:off x="4105970" y="6411915"/>
            <a:ext cx="3048892" cy="338554"/>
          </a:xfrm>
          <a:prstGeom prst="rect">
            <a:avLst/>
          </a:prstGeom>
        </p:spPr>
        <p:txBody>
          <a:bodyPr wrap="square">
            <a:spAutoFit/>
          </a:bodyPr>
          <a:lstStyle/>
          <a:p>
            <a:r>
              <a:rPr lang="en-US" sz="800" dirty="0" smtClean="0"/>
              <a:t>Photo Source: https</a:t>
            </a:r>
            <a:r>
              <a:rPr lang="en-US" sz="800" dirty="0"/>
              <a:t>://commons.wikimedia.org/wiki/File:Lonicera_japonica2.jpg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508" y="4275110"/>
            <a:ext cx="2939354" cy="2184103"/>
          </a:xfrm>
          <a:prstGeom prst="rect">
            <a:avLst/>
          </a:prstGeom>
        </p:spPr>
      </p:pic>
      <p:sp>
        <p:nvSpPr>
          <p:cNvPr id="15" name="TextBox 14"/>
          <p:cNvSpPr txBox="1"/>
          <p:nvPr/>
        </p:nvSpPr>
        <p:spPr>
          <a:xfrm>
            <a:off x="4215508" y="6210394"/>
            <a:ext cx="2939354" cy="246221"/>
          </a:xfrm>
          <a:prstGeom prst="rect">
            <a:avLst/>
          </a:prstGeom>
          <a:noFill/>
        </p:spPr>
        <p:txBody>
          <a:bodyPr wrap="square" rtlCol="0">
            <a:spAutoFit/>
          </a:bodyPr>
          <a:lstStyle/>
          <a:p>
            <a:r>
              <a:rPr lang="en-US" sz="1000" b="1" dirty="0" smtClean="0">
                <a:solidFill>
                  <a:srgbClr val="FFFF00"/>
                </a:solidFill>
              </a:rPr>
              <a:t>Japanese honeysuckle </a:t>
            </a:r>
            <a:r>
              <a:rPr lang="en-US" sz="1000" b="1" i="1" dirty="0" smtClean="0">
                <a:solidFill>
                  <a:srgbClr val="FFFF00"/>
                </a:solidFill>
              </a:rPr>
              <a:t>(</a:t>
            </a:r>
            <a:r>
              <a:rPr lang="en-US" sz="1000" b="1" i="1" dirty="0" err="1" smtClean="0">
                <a:solidFill>
                  <a:srgbClr val="FFFF00"/>
                </a:solidFill>
              </a:rPr>
              <a:t>Lonicera</a:t>
            </a:r>
            <a:r>
              <a:rPr lang="en-US" sz="1000" b="1" i="1" dirty="0" smtClean="0">
                <a:solidFill>
                  <a:srgbClr val="FFFF00"/>
                </a:solidFill>
              </a:rPr>
              <a:t> japonica)</a:t>
            </a:r>
            <a:endParaRPr lang="en-US" sz="1000" b="1" i="1" dirty="0">
              <a:solidFill>
                <a:srgbClr val="FFFF00"/>
              </a:solidFill>
            </a:endParaRPr>
          </a:p>
        </p:txBody>
      </p:sp>
      <p:sp>
        <p:nvSpPr>
          <p:cNvPr id="7" name="Rectangle 6"/>
          <p:cNvSpPr/>
          <p:nvPr/>
        </p:nvSpPr>
        <p:spPr>
          <a:xfrm>
            <a:off x="535470" y="6119527"/>
            <a:ext cx="2784614" cy="461665"/>
          </a:xfrm>
          <a:prstGeom prst="rect">
            <a:avLst/>
          </a:prstGeom>
        </p:spPr>
        <p:txBody>
          <a:bodyPr wrap="square">
            <a:spAutoFit/>
          </a:bodyPr>
          <a:lstStyle/>
          <a:p>
            <a:r>
              <a:rPr lang="en-US" sz="800" dirty="0" smtClean="0"/>
              <a:t>Photo Source: https</a:t>
            </a:r>
            <a:r>
              <a:rPr lang="en-US" sz="800" dirty="0"/>
              <a:t>://www.albanypinebush.org/wp-content/uploads/2015/07/2006KBreisch-oriental-bittersweet.jpg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70" y="1816984"/>
            <a:ext cx="2777159" cy="4165738"/>
          </a:xfrm>
          <a:prstGeom prst="rect">
            <a:avLst/>
          </a:prstGeom>
        </p:spPr>
      </p:pic>
      <p:sp>
        <p:nvSpPr>
          <p:cNvPr id="16" name="TextBox 15"/>
          <p:cNvSpPr txBox="1"/>
          <p:nvPr/>
        </p:nvSpPr>
        <p:spPr>
          <a:xfrm>
            <a:off x="535470" y="5693351"/>
            <a:ext cx="2683980" cy="246221"/>
          </a:xfrm>
          <a:prstGeom prst="rect">
            <a:avLst/>
          </a:prstGeom>
          <a:noFill/>
        </p:spPr>
        <p:txBody>
          <a:bodyPr wrap="square" rtlCol="0">
            <a:spAutoFit/>
          </a:bodyPr>
          <a:lstStyle/>
          <a:p>
            <a:r>
              <a:rPr lang="en-US" sz="1000" b="1" dirty="0" smtClean="0">
                <a:solidFill>
                  <a:srgbClr val="FFFF00"/>
                </a:solidFill>
              </a:rPr>
              <a:t>Oriental Bittersweet (</a:t>
            </a:r>
            <a:r>
              <a:rPr lang="en-US" sz="1000" b="1" dirty="0" err="1" smtClean="0">
                <a:solidFill>
                  <a:srgbClr val="FFFF00"/>
                </a:solidFill>
              </a:rPr>
              <a:t>Celastrus</a:t>
            </a:r>
            <a:r>
              <a:rPr lang="en-US" sz="1000" b="1" dirty="0" smtClean="0">
                <a:solidFill>
                  <a:srgbClr val="FFFF00"/>
                </a:solidFill>
              </a:rPr>
              <a:t> </a:t>
            </a:r>
            <a:r>
              <a:rPr lang="en-US" sz="1000" b="1" dirty="0" err="1" smtClean="0">
                <a:solidFill>
                  <a:srgbClr val="FFFF00"/>
                </a:solidFill>
              </a:rPr>
              <a:t>orbiculatus</a:t>
            </a:r>
            <a:endParaRPr lang="en-US" sz="1000" b="1" dirty="0">
              <a:solidFill>
                <a:srgbClr val="FFFF00"/>
              </a:solidFill>
            </a:endParaRPr>
          </a:p>
        </p:txBody>
      </p:sp>
      <p:cxnSp>
        <p:nvCxnSpPr>
          <p:cNvPr id="18" name="Straight Connector 1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86842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91933" y="209768"/>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Plant Material</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509" y="2082800"/>
            <a:ext cx="2730840" cy="363982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5"/>
          <a:stretch/>
        </p:blipFill>
        <p:spPr>
          <a:xfrm>
            <a:off x="460375" y="2058413"/>
            <a:ext cx="2794442" cy="3639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241" y="2089945"/>
            <a:ext cx="2729865" cy="3639820"/>
          </a:xfrm>
          <a:prstGeom prst="rect">
            <a:avLst/>
          </a:prstGeom>
        </p:spPr>
      </p:pic>
      <p:sp>
        <p:nvSpPr>
          <p:cNvPr id="13" name="TextBox 12"/>
          <p:cNvSpPr txBox="1"/>
          <p:nvPr/>
        </p:nvSpPr>
        <p:spPr>
          <a:xfrm>
            <a:off x="6496748" y="5742425"/>
            <a:ext cx="2140903" cy="369332"/>
          </a:xfrm>
          <a:prstGeom prst="rect">
            <a:avLst/>
          </a:prstGeom>
          <a:noFill/>
        </p:spPr>
        <p:txBody>
          <a:bodyPr wrap="square" rtlCol="0">
            <a:spAutoFit/>
          </a:bodyPr>
          <a:lstStyle/>
          <a:p>
            <a:pPr algn="ctr"/>
            <a:r>
              <a:rPr lang="en-US" b="1" dirty="0" smtClean="0">
                <a:latin typeface="Century Gothic" pitchFamily="34" charset="0"/>
              </a:rPr>
              <a:t>Bare Root</a:t>
            </a:r>
            <a:endParaRPr lang="en-US" b="1" dirty="0">
              <a:latin typeface="Century Gothic" pitchFamily="34" charset="0"/>
            </a:endParaRPr>
          </a:p>
        </p:txBody>
      </p:sp>
      <p:sp>
        <p:nvSpPr>
          <p:cNvPr id="8" name="TextBox 7"/>
          <p:cNvSpPr txBox="1"/>
          <p:nvPr/>
        </p:nvSpPr>
        <p:spPr>
          <a:xfrm>
            <a:off x="3903726" y="5753665"/>
            <a:ext cx="1759799" cy="369332"/>
          </a:xfrm>
          <a:prstGeom prst="rect">
            <a:avLst/>
          </a:prstGeom>
          <a:noFill/>
        </p:spPr>
        <p:txBody>
          <a:bodyPr wrap="square" rtlCol="0">
            <a:spAutoFit/>
          </a:bodyPr>
          <a:lstStyle/>
          <a:p>
            <a:pPr algn="ctr"/>
            <a:r>
              <a:rPr lang="en-US" b="1" dirty="0" smtClean="0">
                <a:latin typeface="Century Gothic" pitchFamily="34" charset="0"/>
              </a:rPr>
              <a:t>Container</a:t>
            </a:r>
            <a:endParaRPr lang="en-US" b="1" dirty="0">
              <a:latin typeface="Century Gothic" pitchFamily="34" charset="0"/>
            </a:endParaRPr>
          </a:p>
        </p:txBody>
      </p:sp>
      <p:sp>
        <p:nvSpPr>
          <p:cNvPr id="9" name="TextBox 8"/>
          <p:cNvSpPr txBox="1"/>
          <p:nvPr/>
        </p:nvSpPr>
        <p:spPr>
          <a:xfrm>
            <a:off x="430085" y="5729765"/>
            <a:ext cx="2793999" cy="369332"/>
          </a:xfrm>
          <a:prstGeom prst="rect">
            <a:avLst/>
          </a:prstGeom>
          <a:noFill/>
        </p:spPr>
        <p:txBody>
          <a:bodyPr wrap="square" rtlCol="0">
            <a:spAutoFit/>
          </a:bodyPr>
          <a:lstStyle/>
          <a:p>
            <a:pPr algn="ctr"/>
            <a:r>
              <a:rPr lang="en-US" b="1" dirty="0" smtClean="0">
                <a:latin typeface="Century Gothic" pitchFamily="34" charset="0"/>
              </a:rPr>
              <a:t>Balled &amp; </a:t>
            </a:r>
            <a:r>
              <a:rPr lang="en-US" b="1" dirty="0" err="1" smtClean="0">
                <a:latin typeface="Century Gothic" pitchFamily="34" charset="0"/>
              </a:rPr>
              <a:t>Burlapped</a:t>
            </a:r>
            <a:endParaRPr lang="en-US" b="1" dirty="0">
              <a:latin typeface="Century Gothic" pitchFamily="34" charset="0"/>
            </a:endParaRPr>
          </a:p>
        </p:txBody>
      </p:sp>
      <p:cxnSp>
        <p:nvCxnSpPr>
          <p:cNvPr id="14" name="Straight Connector 1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95031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Plant Material</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441642" y="6348948"/>
            <a:ext cx="4949825" cy="369332"/>
          </a:xfrm>
          <a:prstGeom prst="rect">
            <a:avLst/>
          </a:prstGeom>
          <a:noFill/>
        </p:spPr>
        <p:txBody>
          <a:bodyPr wrap="square" rtlCol="0">
            <a:spAutoFit/>
          </a:bodyPr>
          <a:lstStyle/>
          <a:p>
            <a:r>
              <a:rPr lang="en-US" b="1" dirty="0" smtClean="0"/>
              <a:t>Tree Seedlings</a:t>
            </a:r>
            <a:endParaRPr lang="en-US" b="1" dirty="0"/>
          </a:p>
        </p:txBody>
      </p:sp>
      <p:sp>
        <p:nvSpPr>
          <p:cNvPr id="16" name="Rectangle 15"/>
          <p:cNvSpPr/>
          <p:nvPr/>
        </p:nvSpPr>
        <p:spPr>
          <a:xfrm>
            <a:off x="331787" y="6201271"/>
            <a:ext cx="4800600" cy="215444"/>
          </a:xfrm>
          <a:prstGeom prst="rect">
            <a:avLst/>
          </a:prstGeom>
        </p:spPr>
        <p:txBody>
          <a:bodyPr>
            <a:spAutoFit/>
          </a:bodyPr>
          <a:lstStyle/>
          <a:p>
            <a:r>
              <a:rPr lang="en-US" sz="800" dirty="0" smtClean="0"/>
              <a:t>Photo Source: http</a:t>
            </a:r>
            <a:r>
              <a:rPr lang="en-US" sz="800" dirty="0"/>
              <a:t>://www.gonativetrees.com/Small%20Shellbarks.jpg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42" y="1564730"/>
            <a:ext cx="3434715" cy="4579620"/>
          </a:xfrm>
          <a:prstGeom prst="rect">
            <a:avLst/>
          </a:prstGeom>
        </p:spPr>
      </p:pic>
      <p:sp>
        <p:nvSpPr>
          <p:cNvPr id="14" name="Rectangle 13"/>
          <p:cNvSpPr/>
          <p:nvPr/>
        </p:nvSpPr>
        <p:spPr>
          <a:xfrm>
            <a:off x="4343400" y="6275398"/>
            <a:ext cx="4572000" cy="215444"/>
          </a:xfrm>
          <a:prstGeom prst="rect">
            <a:avLst/>
          </a:prstGeom>
        </p:spPr>
        <p:txBody>
          <a:bodyPr>
            <a:spAutoFit/>
          </a:bodyPr>
          <a:lstStyle/>
          <a:p>
            <a:r>
              <a:rPr lang="en-US" sz="800" dirty="0" smtClean="0"/>
              <a:t>Photo Source: http</a:t>
            </a:r>
            <a:r>
              <a:rPr lang="en-US" sz="800" dirty="0"/>
              <a:t>://www.millsonforestry.com/shop/images/0805%20068.jpg</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525916"/>
            <a:ext cx="3553814" cy="4738419"/>
          </a:xfrm>
          <a:prstGeom prst="rect">
            <a:avLst/>
          </a:prstGeom>
        </p:spPr>
      </p:pic>
      <p:cxnSp>
        <p:nvCxnSpPr>
          <p:cNvPr id="17" name="Straight Connector 1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7831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91933"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Plant Material</a:t>
            </a:r>
            <a:endParaRPr lang="en-US" sz="2800" dirty="0">
              <a:solidFill>
                <a:schemeClr val="tx1"/>
              </a:solidFill>
              <a:latin typeface="+mn-lt"/>
            </a:endParaRPr>
          </a:p>
          <a:p>
            <a:endParaRPr lang="en-US" dirty="0"/>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460375" y="5569881"/>
            <a:ext cx="4949825" cy="369332"/>
          </a:xfrm>
          <a:prstGeom prst="rect">
            <a:avLst/>
          </a:prstGeom>
          <a:noFill/>
        </p:spPr>
        <p:txBody>
          <a:bodyPr wrap="square" rtlCol="0">
            <a:spAutoFit/>
          </a:bodyPr>
          <a:lstStyle/>
          <a:p>
            <a:r>
              <a:rPr lang="en-US" b="1" dirty="0" smtClean="0"/>
              <a:t>Live Stakes</a:t>
            </a:r>
            <a:endParaRPr lang="en-US"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5845"/>
          <a:stretch/>
        </p:blipFill>
        <p:spPr>
          <a:xfrm>
            <a:off x="460375" y="1485899"/>
            <a:ext cx="5986145" cy="4009913"/>
          </a:xfrm>
          <a:prstGeom prst="rect">
            <a:avLst/>
          </a:prstGeom>
        </p:spPr>
      </p:pic>
      <p:sp>
        <p:nvSpPr>
          <p:cNvPr id="6" name="Rectangle 5"/>
          <p:cNvSpPr/>
          <p:nvPr/>
        </p:nvSpPr>
        <p:spPr>
          <a:xfrm>
            <a:off x="460375" y="5921402"/>
            <a:ext cx="7069123" cy="246221"/>
          </a:xfrm>
          <a:prstGeom prst="rect">
            <a:avLst/>
          </a:prstGeom>
        </p:spPr>
        <p:txBody>
          <a:bodyPr wrap="square">
            <a:spAutoFit/>
          </a:bodyPr>
          <a:lstStyle/>
          <a:p>
            <a:r>
              <a:rPr lang="en-US" sz="1000" dirty="0" smtClean="0"/>
              <a:t>Photo Source: Northwest Certified </a:t>
            </a:r>
            <a:r>
              <a:rPr lang="en-US" sz="1000" dirty="0" err="1" smtClean="0"/>
              <a:t>Foresty</a:t>
            </a:r>
            <a:r>
              <a:rPr lang="en-US" sz="1000" dirty="0" smtClean="0"/>
              <a:t>, http</a:t>
            </a:r>
            <a:r>
              <a:rPr lang="en-US" sz="1000" dirty="0"/>
              <a:t>://hosted-p0.vresp.com/1319049/bfaa2a6351/ARCHIVE</a:t>
            </a:r>
          </a:p>
        </p:txBody>
      </p:sp>
      <p:sp>
        <p:nvSpPr>
          <p:cNvPr id="10" name="Rectangle 9"/>
          <p:cNvSpPr/>
          <p:nvPr/>
        </p:nvSpPr>
        <p:spPr>
          <a:xfrm>
            <a:off x="6480810" y="4732020"/>
            <a:ext cx="2434590" cy="461665"/>
          </a:xfrm>
          <a:prstGeom prst="rect">
            <a:avLst/>
          </a:prstGeom>
        </p:spPr>
        <p:txBody>
          <a:bodyPr wrap="square">
            <a:spAutoFit/>
          </a:bodyPr>
          <a:lstStyle/>
          <a:p>
            <a:r>
              <a:rPr lang="en-US" sz="800" dirty="0" smtClean="0"/>
              <a:t>Photo Source: http</a:t>
            </a:r>
            <a:r>
              <a:rPr lang="en-US" sz="800" dirty="0"/>
              <a:t>://www.mobilebaynep.com/assets/photos/456/13_live_stakes_become_willow_trees.jpg</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2410" y="1485900"/>
            <a:ext cx="2434590" cy="3246120"/>
          </a:xfrm>
          <a:prstGeom prst="rect">
            <a:avLst/>
          </a:prstGeom>
        </p:spPr>
      </p:pic>
      <p:cxnSp>
        <p:nvCxnSpPr>
          <p:cNvPr id="14" name="Straight Connector 1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9315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pPr algn="ctr"/>
            <a:r>
              <a:rPr lang="en-US" sz="2800" dirty="0" smtClean="0">
                <a:solidFill>
                  <a:schemeClr val="tx1"/>
                </a:solidFill>
                <a:latin typeface="+mn-lt"/>
              </a:rPr>
              <a:t>Plant Material</a:t>
            </a: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 y="1303338"/>
            <a:ext cx="3733800" cy="923330"/>
          </a:xfrm>
          <a:prstGeom prst="rect">
            <a:avLst/>
          </a:prstGeom>
          <a:noFill/>
        </p:spPr>
        <p:txBody>
          <a:bodyPr wrap="square" rtlCol="0">
            <a:spAutoFit/>
          </a:bodyPr>
          <a:lstStyle/>
          <a:p>
            <a:endParaRPr lang="en-US" dirty="0" smtClean="0"/>
          </a:p>
          <a:p>
            <a:endParaRPr lang="en-US" dirty="0" smtClean="0"/>
          </a:p>
          <a:p>
            <a:endParaRPr lang="en-US" dirty="0" smtClean="0"/>
          </a:p>
        </p:txBody>
      </p:sp>
      <p:grpSp>
        <p:nvGrpSpPr>
          <p:cNvPr id="14" name="Group 13"/>
          <p:cNvGrpSpPr/>
          <p:nvPr/>
        </p:nvGrpSpPr>
        <p:grpSpPr>
          <a:xfrm>
            <a:off x="5119530" y="1548912"/>
            <a:ext cx="3965440" cy="4166458"/>
            <a:chOff x="5119530" y="1296656"/>
            <a:chExt cx="3965440" cy="416645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328"/>
            <a:stretch/>
          </p:blipFill>
          <p:spPr>
            <a:xfrm>
              <a:off x="5119530" y="1681449"/>
              <a:ext cx="3965440" cy="3320000"/>
            </a:xfrm>
            <a:prstGeom prst="rect">
              <a:avLst/>
            </a:prstGeom>
          </p:spPr>
        </p:pic>
        <p:sp>
          <p:nvSpPr>
            <p:cNvPr id="3" name="Rectangle 2"/>
            <p:cNvSpPr/>
            <p:nvPr/>
          </p:nvSpPr>
          <p:spPr>
            <a:xfrm>
              <a:off x="5119530" y="5032227"/>
              <a:ext cx="3328619" cy="430887"/>
            </a:xfrm>
            <a:prstGeom prst="rect">
              <a:avLst/>
            </a:prstGeom>
          </p:spPr>
          <p:txBody>
            <a:bodyPr wrap="square">
              <a:spAutoFit/>
            </a:bodyPr>
            <a:lstStyle/>
            <a:p>
              <a:r>
                <a:rPr lang="en-US" sz="1100" dirty="0"/>
                <a:t>http://www.prairieflora.com/uploads/4/4/5/2/44520027/9100733.jpg?330</a:t>
              </a:r>
            </a:p>
          </p:txBody>
        </p:sp>
        <p:sp>
          <p:nvSpPr>
            <p:cNvPr id="11" name="TextBox 10"/>
            <p:cNvSpPr txBox="1"/>
            <p:nvPr/>
          </p:nvSpPr>
          <p:spPr>
            <a:xfrm>
              <a:off x="5119530" y="1296656"/>
              <a:ext cx="3400827" cy="369332"/>
            </a:xfrm>
            <a:prstGeom prst="rect">
              <a:avLst/>
            </a:prstGeom>
            <a:noFill/>
          </p:spPr>
          <p:txBody>
            <a:bodyPr wrap="square" rtlCol="0">
              <a:spAutoFit/>
            </a:bodyPr>
            <a:lstStyle/>
            <a:p>
              <a:r>
                <a:rPr lang="en-US" b="1" dirty="0" smtClean="0"/>
                <a:t>Plugs</a:t>
              </a:r>
              <a:endParaRPr lang="en-US" b="1" dirty="0"/>
            </a:p>
          </p:txBody>
        </p:sp>
      </p:grpSp>
      <p:grpSp>
        <p:nvGrpSpPr>
          <p:cNvPr id="13" name="Group 12"/>
          <p:cNvGrpSpPr/>
          <p:nvPr/>
        </p:nvGrpSpPr>
        <p:grpSpPr>
          <a:xfrm>
            <a:off x="407831" y="1571010"/>
            <a:ext cx="4572000" cy="4145075"/>
            <a:chOff x="407831" y="1302988"/>
            <a:chExt cx="4572000" cy="414507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 r="21955"/>
            <a:stretch/>
          </p:blipFill>
          <p:spPr>
            <a:xfrm>
              <a:off x="407831" y="1677793"/>
              <a:ext cx="4481669" cy="3225115"/>
            </a:xfrm>
            <a:prstGeom prst="rect">
              <a:avLst/>
            </a:prstGeom>
          </p:spPr>
        </p:pic>
        <p:sp>
          <p:nvSpPr>
            <p:cNvPr id="6" name="TextBox 5"/>
            <p:cNvSpPr txBox="1"/>
            <p:nvPr/>
          </p:nvSpPr>
          <p:spPr>
            <a:xfrm>
              <a:off x="407831" y="1302988"/>
              <a:ext cx="3400827" cy="369332"/>
            </a:xfrm>
            <a:prstGeom prst="rect">
              <a:avLst/>
            </a:prstGeom>
            <a:noFill/>
          </p:spPr>
          <p:txBody>
            <a:bodyPr wrap="square" rtlCol="0">
              <a:spAutoFit/>
            </a:bodyPr>
            <a:lstStyle/>
            <a:p>
              <a:r>
                <a:rPr lang="en-US" b="1" dirty="0" smtClean="0"/>
                <a:t>Containers (quarts, gallons)</a:t>
              </a:r>
              <a:endParaRPr lang="en-US" b="1" dirty="0"/>
            </a:p>
          </p:txBody>
        </p:sp>
        <p:sp>
          <p:nvSpPr>
            <p:cNvPr id="8" name="Rectangle 7"/>
            <p:cNvSpPr/>
            <p:nvPr/>
          </p:nvSpPr>
          <p:spPr>
            <a:xfrm>
              <a:off x="407831" y="4986398"/>
              <a:ext cx="4572000" cy="461665"/>
            </a:xfrm>
            <a:prstGeom prst="rect">
              <a:avLst/>
            </a:prstGeom>
          </p:spPr>
          <p:txBody>
            <a:bodyPr>
              <a:spAutoFit/>
            </a:bodyPr>
            <a:lstStyle/>
            <a:p>
              <a:r>
                <a:rPr lang="en-US" sz="1200" dirty="0"/>
                <a:t>https://arlingtonva.s3.amazonaws.com/wp-content/uploads/sites/13/2016/04/Virginia-Wild-Rye-.jpg</a:t>
              </a:r>
            </a:p>
          </p:txBody>
        </p:sp>
      </p:grpSp>
      <p:cxnSp>
        <p:nvCxnSpPr>
          <p:cNvPr id="16" name="Straight Connector 1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0402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 y="1303338"/>
            <a:ext cx="3733800" cy="923330"/>
          </a:xfrm>
          <a:prstGeom prst="rect">
            <a:avLst/>
          </a:prstGeom>
          <a:noFill/>
        </p:spPr>
        <p:txBody>
          <a:bodyPr wrap="square" rtlCol="0">
            <a:spAutoFit/>
          </a:bodyPr>
          <a:lstStyle/>
          <a:p>
            <a:endParaRPr lang="en-US" dirty="0" smtClean="0"/>
          </a:p>
          <a:p>
            <a:endParaRPr lang="en-US" dirty="0" smtClean="0"/>
          </a:p>
          <a:p>
            <a:endParaRPr lang="en-US" dirty="0" smtClean="0"/>
          </a:p>
        </p:txBody>
      </p:sp>
      <p:sp>
        <p:nvSpPr>
          <p:cNvPr id="16" name="Rectangle 15"/>
          <p:cNvSpPr/>
          <p:nvPr/>
        </p:nvSpPr>
        <p:spPr>
          <a:xfrm>
            <a:off x="1323702" y="6390936"/>
            <a:ext cx="7569200" cy="215444"/>
          </a:xfrm>
          <a:prstGeom prst="rect">
            <a:avLst/>
          </a:prstGeom>
        </p:spPr>
        <p:txBody>
          <a:bodyPr wrap="square">
            <a:spAutoFit/>
          </a:bodyPr>
          <a:lstStyle/>
          <a:p>
            <a:r>
              <a:rPr lang="en-US" sz="800" dirty="0" smtClean="0"/>
              <a:t>Photo Source: T. Cohen, 2014</a:t>
            </a:r>
            <a:endParaRPr lang="en-US" sz="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082" y="1562240"/>
            <a:ext cx="6455872" cy="4841904"/>
          </a:xfrm>
          <a:prstGeom prst="rect">
            <a:avLst/>
          </a:prstGeom>
        </p:spPr>
      </p:pic>
      <p:sp>
        <p:nvSpPr>
          <p:cNvPr id="11" name="Subtitle 3"/>
          <p:cNvSpPr txBox="1">
            <a:spLocks/>
          </p:cNvSpPr>
          <p:nvPr/>
        </p:nvSpPr>
        <p:spPr>
          <a:xfrm>
            <a:off x="686673" y="188742"/>
            <a:ext cx="7771170" cy="685800"/>
          </a:xfrm>
          <a:prstGeom prst="rect">
            <a:avLst/>
          </a:prstGeom>
        </p:spPr>
        <p:txBody>
          <a:bodyPr/>
          <a:lstStyle>
            <a:lvl1pPr marL="0" indent="0" algn="l" defTabSz="457200" rtl="0" eaLnBrk="1" latinLnBrk="0" hangingPunct="1">
              <a:spcBef>
                <a:spcPct val="20000"/>
              </a:spcBef>
              <a:buFont typeface="Arial"/>
              <a:buNone/>
              <a:defRPr sz="3200" b="1" kern="1200">
                <a:solidFill>
                  <a:srgbClr val="00408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3600" dirty="0" smtClean="0">
                <a:solidFill>
                  <a:schemeClr val="tx1">
                    <a:lumMod val="65000"/>
                    <a:lumOff val="35000"/>
                  </a:schemeClr>
                </a:solidFill>
                <a:latin typeface="Century Gothic" pitchFamily="34" charset="0"/>
              </a:rPr>
              <a:t>Restoring Riparian Buffers</a:t>
            </a:r>
          </a:p>
          <a:p>
            <a:pPr algn="ctr"/>
            <a:r>
              <a:rPr lang="en-US" sz="2800" dirty="0" smtClean="0">
                <a:solidFill>
                  <a:schemeClr val="tx1"/>
                </a:solidFill>
                <a:latin typeface="+mn-lt"/>
              </a:rPr>
              <a:t>When to Plant</a:t>
            </a:r>
          </a:p>
        </p:txBody>
      </p:sp>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06072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pPr algn="ctr"/>
            <a:r>
              <a:rPr lang="en-US" sz="2800" dirty="0" smtClean="0">
                <a:solidFill>
                  <a:schemeClr val="tx1"/>
                </a:solidFill>
                <a:latin typeface="+mn-lt"/>
              </a:rPr>
              <a:t>Watering</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211385" y="6396324"/>
            <a:ext cx="5567978" cy="215444"/>
          </a:xfrm>
          <a:prstGeom prst="rect">
            <a:avLst/>
          </a:prstGeom>
          <a:noFill/>
        </p:spPr>
        <p:txBody>
          <a:bodyPr wrap="square" rtlCol="0">
            <a:spAutoFit/>
          </a:bodyPr>
          <a:lstStyle/>
          <a:p>
            <a:r>
              <a:rPr lang="en-US" sz="800" dirty="0" smtClean="0"/>
              <a:t>Photo Source: T. Cohen, 2014</a:t>
            </a:r>
            <a:endParaRPr lang="en-US" sz="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215" y="1301313"/>
            <a:ext cx="6816726" cy="5112545"/>
          </a:xfrm>
          <a:prstGeom prst="rect">
            <a:avLst/>
          </a:prstGeom>
        </p:spPr>
      </p:pic>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0482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Mulch</a:t>
            </a:r>
            <a:endParaRPr lang="en-US" sz="2800" dirty="0">
              <a:solidFill>
                <a:schemeClr val="tx1"/>
              </a:solidFill>
              <a:latin typeface="+mn-lt"/>
            </a:endParaRPr>
          </a:p>
          <a:p>
            <a:endParaRPr lang="en-US" dirty="0"/>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2917" b="29074"/>
          <a:stretch/>
        </p:blipFill>
        <p:spPr>
          <a:xfrm>
            <a:off x="1499706" y="1456126"/>
            <a:ext cx="6134100" cy="4864100"/>
          </a:xfrm>
          <a:prstGeom prst="rect">
            <a:avLst/>
          </a:prstGeom>
        </p:spPr>
      </p:pic>
      <p:sp>
        <p:nvSpPr>
          <p:cNvPr id="12" name="Rectangle 11"/>
          <p:cNvSpPr/>
          <p:nvPr/>
        </p:nvSpPr>
        <p:spPr>
          <a:xfrm>
            <a:off x="1499706" y="6337968"/>
            <a:ext cx="4572000" cy="215444"/>
          </a:xfrm>
          <a:prstGeom prst="rect">
            <a:avLst/>
          </a:prstGeom>
        </p:spPr>
        <p:txBody>
          <a:bodyPr>
            <a:spAutoFit/>
          </a:bodyPr>
          <a:lstStyle/>
          <a:p>
            <a:r>
              <a:rPr lang="en-US" sz="800" dirty="0" smtClean="0"/>
              <a:t>Photo Source: T. Cohen, 2014</a:t>
            </a:r>
            <a:endParaRPr lang="en-US" sz="800" dirty="0"/>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78303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Weeds &amp; Invasive Species Control</a:t>
            </a:r>
          </a:p>
          <a:p>
            <a:endParaRPr lang="en-US" dirty="0"/>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63419" y="1264349"/>
            <a:ext cx="5466079" cy="646331"/>
          </a:xfrm>
          <a:prstGeom prst="rect">
            <a:avLst/>
          </a:prstGeom>
          <a:noFill/>
        </p:spPr>
        <p:txBody>
          <a:bodyPr wrap="square" rtlCol="0">
            <a:spAutoFit/>
          </a:bodyPr>
          <a:lstStyle/>
          <a:p>
            <a:endParaRPr lang="en-US" dirty="0"/>
          </a:p>
          <a:p>
            <a:endParaRPr lang="en-US"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37" y="1591284"/>
            <a:ext cx="3489960" cy="1963103"/>
          </a:xfrm>
          <a:prstGeom prst="rect">
            <a:avLst/>
          </a:prstGeom>
        </p:spPr>
      </p:pic>
      <p:sp>
        <p:nvSpPr>
          <p:cNvPr id="11" name="Rectangle 10"/>
          <p:cNvSpPr/>
          <p:nvPr/>
        </p:nvSpPr>
        <p:spPr>
          <a:xfrm>
            <a:off x="922338" y="3522855"/>
            <a:ext cx="3489960" cy="338554"/>
          </a:xfrm>
          <a:prstGeom prst="rect">
            <a:avLst/>
          </a:prstGeom>
        </p:spPr>
        <p:txBody>
          <a:bodyPr wrap="square">
            <a:spAutoFit/>
          </a:bodyPr>
          <a:lstStyle/>
          <a:p>
            <a:r>
              <a:rPr lang="en-US" sz="800" dirty="0" smtClean="0"/>
              <a:t>Photo Source: http</a:t>
            </a:r>
            <a:r>
              <a:rPr lang="en-US" sz="800" dirty="0"/>
              <a:t>://www.chestnuthilltreefarm.com/store/pg/43-How-to-Plant-and-Grow-1.aspx</a:t>
            </a:r>
          </a:p>
        </p:txBody>
      </p:sp>
      <p:sp>
        <p:nvSpPr>
          <p:cNvPr id="12" name="Rectangle 11"/>
          <p:cNvSpPr/>
          <p:nvPr/>
        </p:nvSpPr>
        <p:spPr>
          <a:xfrm>
            <a:off x="4834103" y="5473650"/>
            <a:ext cx="3801840" cy="338554"/>
          </a:xfrm>
          <a:prstGeom prst="rect">
            <a:avLst/>
          </a:prstGeom>
        </p:spPr>
        <p:txBody>
          <a:bodyPr wrap="square">
            <a:spAutoFit/>
          </a:bodyPr>
          <a:lstStyle/>
          <a:p>
            <a:r>
              <a:rPr lang="en-US" sz="800" dirty="0" smtClean="0"/>
              <a:t>Photo Source: https</a:t>
            </a:r>
            <a:r>
              <a:rPr lang="en-US" sz="800" dirty="0"/>
              <a:t>://www.fws.gov/refuge/detroit_river/what_we_do/resource_management.html</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3640"/>
          <a:stretch/>
        </p:blipFill>
        <p:spPr>
          <a:xfrm>
            <a:off x="4834102" y="2490335"/>
            <a:ext cx="3801840" cy="295908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834" y="3871440"/>
            <a:ext cx="3402966" cy="2552225"/>
          </a:xfrm>
          <a:prstGeom prst="rect">
            <a:avLst/>
          </a:prstGeom>
        </p:spPr>
      </p:pic>
      <p:sp>
        <p:nvSpPr>
          <p:cNvPr id="15" name="TextBox 14"/>
          <p:cNvSpPr txBox="1"/>
          <p:nvPr/>
        </p:nvSpPr>
        <p:spPr>
          <a:xfrm>
            <a:off x="950068" y="6389328"/>
            <a:ext cx="3402966" cy="215444"/>
          </a:xfrm>
          <a:prstGeom prst="rect">
            <a:avLst/>
          </a:prstGeom>
          <a:noFill/>
        </p:spPr>
        <p:txBody>
          <a:bodyPr wrap="square" rtlCol="0">
            <a:spAutoFit/>
          </a:bodyPr>
          <a:lstStyle/>
          <a:p>
            <a:r>
              <a:rPr lang="en-US" sz="800" dirty="0" smtClean="0"/>
              <a:t>Photo Source: http</a:t>
            </a:r>
            <a:r>
              <a:rPr lang="en-US" sz="800" dirty="0"/>
              <a:t>://www.inwoodlands.org/invasive-vegetation-control/</a:t>
            </a:r>
          </a:p>
        </p:txBody>
      </p:sp>
      <p:cxnSp>
        <p:nvCxnSpPr>
          <p:cNvPr id="17" name="Straight Connector 1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40582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209768"/>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Deer Protection</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298451" y="1347476"/>
            <a:ext cx="2920999" cy="923330"/>
          </a:xfrm>
          <a:prstGeom prst="rect">
            <a:avLst/>
          </a:prstGeom>
          <a:noFill/>
        </p:spPr>
        <p:txBody>
          <a:bodyPr wrap="square" rtlCol="0">
            <a:spAutoFit/>
          </a:bodyPr>
          <a:lstStyle/>
          <a:p>
            <a:endParaRPr lang="en-US" dirty="0"/>
          </a:p>
          <a:p>
            <a:endParaRPr lang="en-US" dirty="0"/>
          </a:p>
          <a:p>
            <a:endParaRPr lang="en-US" dirty="0" smtClean="0"/>
          </a:p>
        </p:txBody>
      </p:sp>
      <p:sp>
        <p:nvSpPr>
          <p:cNvPr id="2" name="Rectangle 1"/>
          <p:cNvSpPr/>
          <p:nvPr/>
        </p:nvSpPr>
        <p:spPr>
          <a:xfrm>
            <a:off x="508451" y="5870990"/>
            <a:ext cx="2710999" cy="215444"/>
          </a:xfrm>
          <a:prstGeom prst="rect">
            <a:avLst/>
          </a:prstGeom>
        </p:spPr>
        <p:txBody>
          <a:bodyPr wrap="none">
            <a:spAutoFit/>
          </a:bodyPr>
          <a:lstStyle/>
          <a:p>
            <a:r>
              <a:rPr lang="en-US" sz="800" dirty="0" smtClean="0"/>
              <a:t>Photo Source: http</a:t>
            </a:r>
            <a:r>
              <a:rPr lang="en-US" sz="800" dirty="0"/>
              <a:t>://</a:t>
            </a:r>
            <a:r>
              <a:rPr lang="en-US" sz="800" dirty="0" smtClean="0"/>
              <a:t>wilsonforsup.com/products/tree-tubes</a:t>
            </a:r>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 y="1485900"/>
            <a:ext cx="6486525" cy="4305054"/>
          </a:xfrm>
          <a:prstGeom prst="rect">
            <a:avLst/>
          </a:prstGeom>
        </p:spPr>
      </p:pic>
      <p:sp>
        <p:nvSpPr>
          <p:cNvPr id="5" name="Rectangle 4"/>
          <p:cNvSpPr/>
          <p:nvPr/>
        </p:nvSpPr>
        <p:spPr>
          <a:xfrm>
            <a:off x="7112000" y="2676733"/>
            <a:ext cx="1748790" cy="461665"/>
          </a:xfrm>
          <a:prstGeom prst="rect">
            <a:avLst/>
          </a:prstGeom>
        </p:spPr>
        <p:txBody>
          <a:bodyPr wrap="square">
            <a:spAutoFit/>
          </a:bodyPr>
          <a:lstStyle/>
          <a:p>
            <a:r>
              <a:rPr lang="en-US" sz="800" dirty="0" smtClean="0"/>
              <a:t>Photo Source: https</a:t>
            </a:r>
            <a:r>
              <a:rPr lang="en-US" sz="800" dirty="0"/>
              <a:t>://heatherv11.files.wordpress.com/2014/04/vole-damage3.jpg</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1485900"/>
            <a:ext cx="1748790" cy="1165860"/>
          </a:xfrm>
          <a:prstGeom prst="rect">
            <a:avLst/>
          </a:prstGeom>
        </p:spPr>
      </p:pic>
      <p:sp>
        <p:nvSpPr>
          <p:cNvPr id="9" name="Rectangle 8"/>
          <p:cNvSpPr/>
          <p:nvPr/>
        </p:nvSpPr>
        <p:spPr>
          <a:xfrm>
            <a:off x="7112000" y="4479925"/>
            <a:ext cx="1748790" cy="830997"/>
          </a:xfrm>
          <a:prstGeom prst="rect">
            <a:avLst/>
          </a:prstGeom>
        </p:spPr>
        <p:txBody>
          <a:bodyPr wrap="square">
            <a:spAutoFit/>
          </a:bodyPr>
          <a:lstStyle/>
          <a:p>
            <a:r>
              <a:rPr lang="en-US" sz="800" dirty="0" smtClean="0"/>
              <a:t>Photo Source: http</a:t>
            </a:r>
            <a:r>
              <a:rPr lang="en-US" sz="800" dirty="0"/>
              <a:t>://02b93fb.netsolhost.com/blog/wp-content/uploads/2012/05/MeadowVole.Ashland.5.15.12.derekstoner-615.jpg</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000" y="3231108"/>
            <a:ext cx="1748790" cy="1248817"/>
          </a:xfrm>
          <a:prstGeom prst="rect">
            <a:avLst/>
          </a:prstGeom>
        </p:spPr>
      </p:pic>
      <p:cxnSp>
        <p:nvCxnSpPr>
          <p:cNvPr id="14" name="Straight Connector 1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43525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p:cNvSpPr>
            <a:spLocks noGrp="1"/>
          </p:cNvSpPr>
          <p:nvPr>
            <p:ph type="subTitle" idx="1"/>
          </p:nvPr>
        </p:nvSpPr>
        <p:spPr>
          <a:xfrm>
            <a:off x="691933" y="194002"/>
            <a:ext cx="7771170" cy="685800"/>
          </a:xfrm>
        </p:spPr>
        <p:txBody>
          <a:bodyPr/>
          <a:lstStyle/>
          <a:p>
            <a:pPr algn="ctr"/>
            <a:r>
              <a:rPr lang="en-US" sz="3600" b="1" dirty="0" smtClean="0">
                <a:solidFill>
                  <a:schemeClr val="tx1">
                    <a:lumMod val="65000"/>
                    <a:lumOff val="35000"/>
                  </a:schemeClr>
                </a:solidFill>
                <a:latin typeface="Century Gothic" pitchFamily="34" charset="0"/>
                <a:cs typeface="Arial" panose="020B0604020202020204" pitchFamily="34" charset="0"/>
              </a:rPr>
              <a:t>What Is a Riparian Forest Buffer?</a:t>
            </a:r>
          </a:p>
        </p:txBody>
      </p:sp>
      <p:sp>
        <p:nvSpPr>
          <p:cNvPr id="3" name="TextBox 2"/>
          <p:cNvSpPr txBox="1"/>
          <p:nvPr/>
        </p:nvSpPr>
        <p:spPr>
          <a:xfrm>
            <a:off x="565151" y="1477664"/>
            <a:ext cx="2673349" cy="646331"/>
          </a:xfrm>
          <a:prstGeom prst="rect">
            <a:avLst/>
          </a:prstGeom>
          <a:noFill/>
        </p:spPr>
        <p:txBody>
          <a:bodyPr wrap="square" rtlCol="0">
            <a:spAutoFit/>
          </a:bodyPr>
          <a:lstStyle/>
          <a:p>
            <a:endParaRPr lang="en-US" dirty="0" smtClean="0"/>
          </a:p>
          <a:p>
            <a:pPr lvl="1"/>
            <a:r>
              <a:rPr lang="en-US" dirty="0" smtClean="0"/>
              <a:t>  </a:t>
            </a:r>
            <a:endParaRPr lang="en-US" dirty="0"/>
          </a:p>
        </p:txBody>
      </p:sp>
      <p:pic>
        <p:nvPicPr>
          <p:cNvPr id="4" name="Picture 5" descr="generic buffer photo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397" y="927100"/>
            <a:ext cx="4187353" cy="521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2321397" y="6163406"/>
            <a:ext cx="41873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Char char="•"/>
              <a:defRPr sz="3200">
                <a:solidFill>
                  <a:schemeClr val="tx2"/>
                </a:solidFill>
                <a:latin typeface="Tahoma" pitchFamily="34" charset="0"/>
              </a:defRPr>
            </a:lvl1pPr>
            <a:lvl2pPr marL="742950" indent="-285750" eaLnBrk="0" hangingPunct="0">
              <a:spcBef>
                <a:spcPct val="20000"/>
              </a:spcBef>
              <a:buClr>
                <a:schemeClr val="tx2"/>
              </a:buClr>
              <a:buChar char="–"/>
              <a:defRPr sz="2800">
                <a:solidFill>
                  <a:schemeClr val="tx2"/>
                </a:solidFill>
                <a:latin typeface="Tahoma" pitchFamily="34" charset="0"/>
              </a:defRPr>
            </a:lvl2pPr>
            <a:lvl3pPr marL="1143000" indent="-228600" eaLnBrk="0" hangingPunct="0">
              <a:spcBef>
                <a:spcPct val="20000"/>
              </a:spcBef>
              <a:buClr>
                <a:schemeClr val="tx2"/>
              </a:buClr>
              <a:buChar char="•"/>
              <a:defRPr sz="2400">
                <a:solidFill>
                  <a:schemeClr val="tx2"/>
                </a:solidFill>
                <a:latin typeface="Tahoma" pitchFamily="34" charset="0"/>
              </a:defRPr>
            </a:lvl3pPr>
            <a:lvl4pPr marL="1600200" indent="-228600" eaLnBrk="0" hangingPunct="0">
              <a:spcBef>
                <a:spcPct val="20000"/>
              </a:spcBef>
              <a:buClr>
                <a:schemeClr val="tx2"/>
              </a:buClr>
              <a:buChar char="–"/>
              <a:defRPr sz="2000">
                <a:solidFill>
                  <a:schemeClr val="tx2"/>
                </a:solidFill>
                <a:latin typeface="Tahoma" pitchFamily="34" charset="0"/>
              </a:defRPr>
            </a:lvl4pPr>
            <a:lvl5pPr marL="2057400" indent="-228600" eaLnBrk="0" hangingPunct="0">
              <a:spcBef>
                <a:spcPct val="20000"/>
              </a:spcBef>
              <a:buClr>
                <a:schemeClr val="tx2"/>
              </a:buClr>
              <a:buChar char="»"/>
              <a:defRPr sz="2000">
                <a:solidFill>
                  <a:schemeClr val="tx2"/>
                </a:solidFill>
                <a:latin typeface="Tahoma" pitchFamily="34" charset="0"/>
              </a:defRPr>
            </a:lvl5pPr>
            <a:lvl6pPr marL="2514600" indent="-228600" eaLnBrk="0" fontAlgn="base" hangingPunct="0">
              <a:spcBef>
                <a:spcPct val="200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ct val="200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ct val="200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ct val="20000"/>
              </a:spcBef>
              <a:spcAft>
                <a:spcPct val="0"/>
              </a:spcAft>
              <a:buClr>
                <a:schemeClr val="tx2"/>
              </a:buClr>
              <a:buChar char="»"/>
              <a:defRPr sz="2000">
                <a:solidFill>
                  <a:schemeClr val="tx2"/>
                </a:solidFill>
                <a:latin typeface="Tahoma" pitchFamily="34" charset="0"/>
              </a:defRPr>
            </a:lvl9pPr>
          </a:lstStyle>
          <a:p>
            <a:pPr eaLnBrk="1" hangingPunct="1">
              <a:spcBef>
                <a:spcPct val="0"/>
              </a:spcBef>
              <a:buClrTx/>
              <a:buFontTx/>
              <a:buNone/>
            </a:pPr>
            <a:r>
              <a:rPr lang="en-US" altLang="en-US" sz="800" dirty="0" smtClean="0">
                <a:solidFill>
                  <a:schemeClr val="tx1"/>
                </a:solidFill>
                <a:latin typeface="Century Gothic" pitchFamily="34" charset="0"/>
              </a:rPr>
              <a:t>Photo Source</a:t>
            </a:r>
            <a:r>
              <a:rPr lang="en-US" altLang="en-US" sz="800" dirty="0">
                <a:solidFill>
                  <a:schemeClr val="tx1"/>
                </a:solidFill>
                <a:latin typeface="Century Gothic" pitchFamily="34" charset="0"/>
              </a:rPr>
              <a:t>: PA DEP Bureau of Watershed </a:t>
            </a:r>
            <a:r>
              <a:rPr lang="en-US" altLang="en-US" sz="800" dirty="0" smtClean="0">
                <a:solidFill>
                  <a:schemeClr val="tx1"/>
                </a:solidFill>
                <a:latin typeface="Century Gothic" pitchFamily="34" charset="0"/>
              </a:rPr>
              <a:t>Management, Riparian </a:t>
            </a:r>
            <a:r>
              <a:rPr lang="en-US" altLang="en-US" sz="800" dirty="0">
                <a:solidFill>
                  <a:schemeClr val="tx1"/>
                </a:solidFill>
                <a:latin typeface="Century Gothic" pitchFamily="34" charset="0"/>
              </a:rPr>
              <a:t>Forest Buffer Guidance. November, 2010.</a:t>
            </a:r>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1381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209768"/>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pPr algn="ctr"/>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Deer Protection</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921" r="8236" b="18757"/>
          <a:stretch/>
        </p:blipFill>
        <p:spPr>
          <a:xfrm>
            <a:off x="824193" y="1772030"/>
            <a:ext cx="7448550" cy="4063553"/>
          </a:xfrm>
          <a:prstGeom prst="rect">
            <a:avLst/>
          </a:prstGeom>
        </p:spPr>
      </p:pic>
      <p:sp>
        <p:nvSpPr>
          <p:cNvPr id="9" name="Rectangle 8"/>
          <p:cNvSpPr/>
          <p:nvPr/>
        </p:nvSpPr>
        <p:spPr>
          <a:xfrm>
            <a:off x="739231" y="5899743"/>
            <a:ext cx="7448550" cy="215444"/>
          </a:xfrm>
          <a:prstGeom prst="rect">
            <a:avLst/>
          </a:prstGeom>
        </p:spPr>
        <p:txBody>
          <a:bodyPr wrap="square">
            <a:spAutoFit/>
          </a:bodyPr>
          <a:lstStyle/>
          <a:p>
            <a:r>
              <a:rPr lang="en-US" sz="800" dirty="0" smtClean="0"/>
              <a:t>Photo Source: https</a:t>
            </a:r>
            <a:r>
              <a:rPr lang="en-US" sz="800" dirty="0"/>
              <a:t>://akirebubar.files.wordpress.com/2015/05/fenced-saplings-across-stream-afs.jpg?w=730&amp;h=206</a:t>
            </a:r>
          </a:p>
        </p:txBody>
      </p:sp>
      <p:cxnSp>
        <p:nvCxnSpPr>
          <p:cNvPr id="11" name="Straight Connector 10"/>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28586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Restoring Riparian Buffers</a:t>
            </a:r>
          </a:p>
          <a:p>
            <a:endParaRPr lang="en-US" sz="1000" dirty="0" smtClean="0">
              <a:solidFill>
                <a:schemeClr val="tx1">
                  <a:lumMod val="65000"/>
                  <a:lumOff val="35000"/>
                </a:schemeClr>
              </a:solidFill>
              <a:latin typeface="Century Gothic" pitchFamily="34" charset="0"/>
            </a:endParaRPr>
          </a:p>
          <a:p>
            <a:pPr algn="ctr"/>
            <a:r>
              <a:rPr lang="en-US" sz="2800" dirty="0" smtClean="0">
                <a:solidFill>
                  <a:schemeClr val="tx1"/>
                </a:solidFill>
                <a:latin typeface="+mn-lt"/>
              </a:rPr>
              <a:t>Monitoring</a:t>
            </a:r>
            <a:endParaRPr lang="en-US" sz="2800" dirty="0">
              <a:solidFill>
                <a:schemeClr val="tx1"/>
              </a:solidFill>
              <a:latin typeface="+mn-lt"/>
            </a:endParaRPr>
          </a:p>
        </p:txBody>
      </p:sp>
      <p:sp>
        <p:nvSpPr>
          <p:cNvPr id="84994" name="AutoShape 2"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6" name="AutoShape 4"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4998" name="AutoShape 6" descr="data:image/jpeg;base64,/9j/4AAQSkZJRgABAQAAAQABAAD/2wCEAAkGBxQTEhUUExQVFhQXGB0aGBgYGBwXGRoeGhoYGBgcGhoYHCggGBonHBoYITEhJSkrLi4uHB8zODMsNygtLisBCgoKDg0OGhAQGiwkHCQsLCwsLCwsLCwsLCwsLCwsLCwsLCwsLCwsLCwsLCwsLCwsLCwsLCwsLCwrLCw3LCwsK//AABEIAPAAtAMBIgACEQEDEQH/xAAbAAACAgMBAAAAAAAAAAAAAAAEBQMGAAECB//EAEAQAAECBAQEBAQEAwcDBQAAAAECEQADITEEBRJBIlFhcRMygZEGobHwFMHR4SNCUgcVYnKCkvEzQ9IWFzRTwv/EABkBAAMBAQEAAAAAAAAAAAAAAAABAgMEBf/EACURAAICAgIBBAMBAQAAAAAAAAABAhESIQMxQQQTUWEiMoFxFP/aAAwDAQACEQMRAD8A9wjIow+MZstRM6W0vUpIehdLOBQP+8PJnxVICUqdRCg7gU61tAKx9GoHwmNRMSFpNFWeh9jEGZ4LxNCtSh4atQCT5iNj9PWBDD43EUqa6Qoghw7G46QvxHxBJQWUTQsSEkhPci14AGjwk+IsQQhZCly9KTxCmonygbu/aI1/FGH1pZRNwWHl3c+zQynIlqKFqUKVS54X5tzEAFMy34QMyUJk1Spai5UgAOQSD/MHQXEVHPpSBOKZQcByS77s3sI9ZzTOkSmDFRLijNS8eVZtilYhS1IRxFgVbkk0FKJMHZLK3MWK8Ibbb2heqYqv392gzEyABVR1u2ltrv09oCmpcHittAtC7I9Rdwz84MKrJU79IWKQRXZtu8d/imLjY0htFR0EzAReo2JvELktWrbOPpeN69QdiW+/WOcQsLCSW7g/UbRKG0cqVpG14ioeYJ+3jQlkpK2OkXOz9+cawi+Fmq//AAIskmmlA8pJIauxodXzZoxGJUzOW5dvsxGzXArX0/KIhMc0cF7vt2h2A3mZqsOwBSQwTdIAtQh+cLSX6PsIjIHU994LwdA5TQ78xuz3gyCjmXKUdoyGM3M5ajSQlhShI96GsZCsKPecxzjCql6iqWsAsHCVFJVwvpV3jz7McomaUFBKw6m0jgADFGomzjn0itTsQH3LCtGqOXMQTiM3maBpmTAhqATFEBtmo3tEoV2H4HO1yuFaiEqCdKlB6AmqDtvUWcw3zX4pnLXqQtSUKsEmzXo7v6xSpE8sCXo2keW3ItBEvMClDEovQKJJTv5RQQn9BdDbFfEk/eYsmoHEQWPaFJxSlkOSKvc0594JQsK4wUKAFSH9XexMRLS6DQN/lDtDzSGwvDO+scLiwcflBSsUoDzKbk5/SApWdoSligE/X9IHzHHiYAUhIA5G/ptGvUQSOsRi3q5i4/2bzpWqYFf9Q2NGZqxQ04KctGpKHSd3SN+phzkcufImBelB5grTX5xnjooG+Ocu8LEkyiFJU5d3bZqUiqYhJDEb7H9Yt+aYSfOWpRShDmyVJAHztCPEZNPJKfDJ7FLe7wlb8BQgCnob8o7mKdnFdyN+8GzsnxKWJkTQ24QSPcCggPLWVN0zH07sWPzi2gJMTw6QXqHA9flaI541MBpFS53qLHs3zhhj8PKmTkJQFI4WUSfELggOLMOlYZZblEuXNSueykJUklKeJw7qSfR4kOzfwYhErxVTJapstKR4idBUkoU4JJ/7axcK3YiERw6E4VS3ZWpKQkg6lOVW2CQkAvzMe0J+KcHKlLkyJZSkoOkAAJsQdVad48QxmZIXIw8pKTqQlWtRYkkqo3QJApDWwYPLIBT4lEjreJJuHYuaA1AuW5nlGZcSNRKeHSatSlmLUiLF4hwEswvA7EbVOAs0T/jFKAcn6QvlGCpeHMxLpPCKWt7QY3pCuiNU082+UZAZmPGQUMtoUlFEMptyCDz3NBGSsfcEDZiKD1FXEALnFSOdbvyswaISWJH83ZhDrRkN8ZiypJ1uXB0sTpDNYQp1MOpZhv7RqbMBvG0YnZXEB5Xq0C0ikMpRWmijpNvsHe9bw3ky1gChVroxqwu9PKH5wqylBnTEpDuSEuASADzJ7fKLtl/wmiWAFLWopNCDp+kJJN2ykirYzBJKghMrSsvpHEVKew+xEM7IVIZUwqlOWYpqfc9YvWOwEqXKKyl1SxRRJUpI3b3isZrh9aVLUogpNKsG69YUm1pDfwA47DeNNISR4aAyACn5gqDd43h8pQFhRSAmXXUP5mdnY0s7do3h5qNQCglVHJZzt5uoht+MkEaUqSAR5TTvSLhzbxZGOxOgKmiZMUm6eAmu+z0iHLsPonS6sC4PrDQoMumhGg20KVWvK0comcRJ0pAt/U3/ABD5OdIlRdipODmJqJkwdidvWJJ6QsvMU8xvOzH/AFf1D6dYYzFAr8nCbnWXrU8LfnAuIyqQr+sdlGLcotFJSsBEoy8QFGjpOk9XFYdYhaJdCsqPPQxLGpZ4mwuhIShIcJtq4j84I8VFaoKhW+kvehTYnnGMqaKtivEzm1JBD7OG5cxyhdhZSBxBCXYl2te14kzeWmYTpWQutFFwzOADU845zGYlKHl+UaQ7UdjR9zGOLvXQ/BKmaGUVlag3lTNAAtzSY4n5Lh5iAp5iQEAioUa1ANvdoX4HGVJUQkC1veC14zEGWda1LTfQEMCR1/KN+PFKmQ7B53wlMAQpJaSsgazUgqYFJahV1ptSLxnMhKilaUkmWkBABATw1SCO8I8gxOIxEoITKCZazq8QkkAoVQbQVKwuJlNJmGWolKj4gUQoJ1AG+9bRrGSi2NxbSD52ZZqoumSkg2OhJ7784yIcyyWXNXq8daGAGlKg1O8ZDv6EedYiWGUd/t+0ZIBcFy/vSLR/cgAqgpGptRYivpWI5vw+oaRqQOfEQ55gNaOVciCiupAJJZwLt+RNok0CjUJuWfrTlDrDfDSkqdegjkJnmAvUAsOp5wwm4CWlI0TEMTVDBXKj0I+7QPkV6GiT4QlJlpUdawo0VpPCWcg2v7w/T8RyyKLH3SEGKwJYfxEJY0QTa3qd6xHOwSJcslUsqBsU9t+Y6xPvJFWWLE5nqQdBCnuP19oR4l/OqWlRDkB6JdgSHvEEjH+GShKXAANbhwWNPW8aXMUUawS5YsK7mwFrD5Qpcl/0LsTY3ShRUgAgeV0iw5hq27QTluVSqTlIlqCUgJlkGp5zC9zyjeYyCpGtSm1ME2KrVo9h+cbw05MtQCgS4ZQehDbhr1f3h3rQrGqc2SCtExISTRqpShrOE32MaGIWlKUvKXqqJtdbdasKwpwy9GtGhWqZ5lGhCBZIB539rwJOmhm4mSNtz15RmtBZY8uzErT4awUrABBtqB3D/SFEvN5ukqYHpz+faJsNJKUpUtJdtSagA8qVc/OCZuJ1qaa1zp5JFCQ3cwoSwbKTEmZZjNKTwgKFzWg6dY4l4FQDkpvXTesNFoQ7AetFdB63gLGjV000+6xrkmNoXzVNZww3d+XpDbLcQkh1IdKSKaizh2J33NIUzMv0JClHYUBYn5UEHBTyigIYCrC57k1b2hSd9Ehap8pLrEtOtRooqLdx1di28DKzhYLqWFFNmPVjq5izQLOmFZCUBKg2kOzj0G/XtHOGwcxwpR4Fmr0cWcd9mgUV5J2XT4azVCv4YJDbvpTUnbZ4nztPiGaH/wCw1DzW5t0EUpUvSPNtuGNeb/8AENMPi5pGuUOEB2Bu9ALVMPJopSO8HjnSGBLUdwLd4yOvETulzu/F82jIfvj/ABG2BytMt9AYA3bXU3qBVzsKBoCx2F0rUpZ1geQBO582qzNT94Ny2Ssg6pYS+pioMW38pdrbxudMZAPCSeHhUKAXejGrWjmyd9ECLD4lSkkmWUkHzAPQvVQJA2s0TpkrSdaAtBUwNNKu1KJF4aJxSglKSHQxZeriANaJFPeBsPiUlwkkJS5Abbndzf6Q3N+EBJLxCUkGZMTc8QDs1godTdo3MkqmIUtJC07pSeLbblvCLN8zBCElmV/M7JT0A5WgfDYpSVsFMwBvTsNiIXttoGxzli1KPhlDlN3YaAeW7+sbM2WlgzkG5c1L/QP7xL+ISySlSLuSBUg01HYkdIjziWaKQoKTsWDpNXDDb9IHFv6FYEVyvEKSSEMxUHUkH+Us9H5PAuLwo8YMvU4JJPLm1wLw0w3w6oiplrSQ7u+k7OH5fnBMrJZcsFRU43UbBg17MIvfyMR4hYUoBNyWK3NdhQ+XtBk8jQCE9uQIa6j2eNYlCU6Agy7lKiFVe9X+sRJmI1aEoST/AFKoe3arxDigOTKK9K6JTcHozGgqTG5eILHRqUGdyL9quKGF+aTdY1AhRqlmZ+/XrHOHWZRAIUNXMPXahi8bQLTG0lZRYsFbAA0t9+kDTJapi6gBI3rtZibP+sSInVaYxBqEkFJ6tHeLSEtr16CFGWlJJANy5NrgxKbLysDzjF6EaUAilzUnb03+UI5mOcAEDrBmMlGaW46gFFQX6k72+sN8N8JqUkFTkU0pDVHe47RecONfkBU5kzSqhDAigPLl+sWBa1lKUyyFLLaSeAhO5Tt6k7WgufkZQoIW6QA6Ughns9rsIzC5SETTNmALQzhOl3UXcADzWB9Yr3YypoVkUuVLBUErVrB49QBfnYsa7wfhZhCtSQ7gskFyd3ABYU2hNh5/8UkJCEOb1KS1KbFo6xMhUxImmZ0UC1OZu5HX6QpRsEgoZ6KghQYkMkgAf7qxkDS1gj+JKSVCj3oLVjImoiHUmaib/DUrTMZ9KQohWxU1D3G4gjKJSUFSf+tKWW1HgZTnVpcFRBGntBap8sIK5aygK8yQRRhYE7NsIjRNkBRIUpKwHBIGnYlmo9rxGV6iIBxE1HEhAIQLAlyAb3tC/EY86pmlFEpCSSrVUdedoNxSQoqUgAvbUW1k273MRYjBBCSkBOn+sOK1pW/NxaLgrAqOLmOlA5D5m8Ef3mkhmIb7o0cZzh9LAXMFfD+VKmOQnUAa29Lx3rhUnRHJJRVkuU5gJa1EkAEMA7gP2vSGwx8miEjiIfXrLDo23vDpWSmbK1FHGlgW0hwzA3u8by3IVPpMsFJSQHKaVf1pDfpFJdmXvfRV8JmJlzGZ23SSAaWsXg7LpJnOVGam2qXVSVdRpAb2i64f4QXrA8MVALunl09IvuT4BUuYVFISCkC4NR2hy9PxwV3bFHmk3VaPCF4LSslbEbp0qFrCziMxKEKS5BPIMbbAvtHofxfiCMTNRwtS6Q9QN4TYjxFpIZLH/CB+UKPDCXg3tlJlgagogkjnv3O47wbKCSvUoFXKhHs0PFSZyaU68I/TrBSUTAx11Fiw6/qY0/5oPwTkytLw6CSWXXvTtyjr8OCKpWR1FPTlFkxk+YEh1E1HIbvy5gQIMbNsFltw7CsL2ONeCrYPgfhzEMlcvDzSk8SbNzsTzjvES5qVkTQUndyCfkaRZct+K5qJQQUJUQ41F33PO8byLNZInBMyVKS7utTkggPUqLCOfl4FL9Ur+xXJFTxnDxqqU0ckmn5wHi56qKAJYuyf3gv+0VCBiV+GocQCxpsHGze8AYZWuWCSyiNtubxzx4Vxxaey11YTIlyJyOJKtQchAGgqVyWovTsPeFuZZekECWpSVM6pZ2SxrqcDa3WDsyGiSdNWZiT7ENvCNOL1LIWCdVXAdYNG0n8oz45OStFRI042YkAAJbbUPukZBMhekEOL7sD6iMjXQ7LL+Dlkr/hqlpBYq0ul2Iopm6uaxBnWYydJSeMuNO5p0LAepMGYbMtSSozErcUWhLlJI8rMyR1HrAWey0BJnTFB2ZIIck8yLDs0ZqkzMiOJShCQFhSlDUCaAbhh7wslZhNmlYUsqSBQMA1egizYHL8PLllaiiY6fMTRmNv0hJLxyJxKpcoS0g6Q11Abmgbt8414f2saEWYoOtI5AmLx8F4NsOSd1fQRTsYXnHoBHpfwzhmw0sc3MelxLTZjzvaQxwMpiaioP0pDHL8GXQQQa/TnyiLCYd1DrD7LpRSkuwc2hS0RHYdhUsA5D3LdYOCoAlgOA4grXHOzVIpee5IJ2JmKMwJqAzP/ACit7QVKyqXLTsSBW1eweDM+yYTNUzVMenClRA2G0UjEGXLWUsdPIBy/UxnPlwXZb0W2XLkqQFKCQ4cOoAh+jwrxS5QmpQlIUDcgv9HbeFhVISnyhVG4qlzUNAUtTTEpQCksX4imlaUFBTrEv1Evkm0WTESZBTVFzZVHA3raFuKGGQP/AIqieqWT/uNIB/vJSiHVMKQXairVeorB0/MVEHiXzYqeh5P12hS9YUkG/Da8GULBQhSkh3WlIe9BekUUYIzFOVJdZsGAr8gIu+SYiWh9a5ctM1JFW1UtuwNTWsZMRh8IlS1AKSmiUkOSdi/M8mieS5406RmygZjhgjwvDUpakgghY0pTUMAVAOL02iOVIXXUpKiS7Ahh7QVmeBVMmzCgApUDMSP5QLkB+Q2gFeZoSBLQNAJrR6kc3se0L8kk0i4UL8yxq5RWhXElQcA2Hb1haJYWrSgKD0rWr1YgfpDxSzZgW5i3UPHeOkzuBSOILDlKBwgi7NEuUV0ap2gdEpKBpXIBI3G45mtD+0ZAhw61Elnrvf5xkRQWW3HZtNAVpRpagUoAUHLYDvFbxeWLmMvWVgmpvyciGDL0iYpin/Glw1K6Q2no7xNl2cACYyUgM4UKHrwjn0iONSijMrWcSDKUmVqKgHVszmlB6QwylLSk9YXZ0mZr1LPFskl9I2H3zhsksOwjv4/kpAOHZUxZO6mH0j1vAStMqWKUQN2vWPLvh/D69AN1K/OPd5OVIF3NAOzR2QdQObl3MHyiWa2YWraGiEnmPcRknCJSGES+CnlGUnY0bkpL9In1COEgCwAjREQy0V34hE0TCpJXoABcEsPSxEVCfhXE1cwvNW5lgWJJ+tqRcfiNRIWjWRwjSlIuSalRO3SKPm6tGmX5lkUYWfrHD6h72ui30LpqlyljxtQDOhKqP1NLRkjPJQMpc1OshatSU1UAwCQCaFLl26CIcylKUylqcW8xsLOb+kAnLB4YmB7kM17N0G8RB5bM7ot+a4lU08EtKEEUoAovzardICVM8NIHCDRgRUt82/SB5WPnoB0SkrTRi/l6EU+sS4vCFaUKKVBBSNQA4xClxKnLyX/gRJlJnIMxakOmml3v0HXrC/AKEye5Sw9S7WdzHOFywMVIUSksCLHdn5ivzhxiFykSlBEkkbkrAU7XtXSz05xcG5NJ9EuxTjEjxCtKNelgFKUxepcJAZi4DDkIq2YSAmYNYIAVUb0qLbxZ0Y0SsOdUxKyVamYm1AxBpQXir4nMdUw08NJ6aj32rHVKSSqK0KCadtjOap0uA72s/qBaApcnw0kypmhShVLE2elLE09o5w0xSUBJAFSQQGLcqWiebjkoTqUkuxILUOwr6xyckNWjZLyRnCTZrKmeGpQDEqUAebG73vG4GXOQo6lFZJuQxjIm68DsY5piVJQozClLhkS0sWd6qXYEcoRZelJVUp0kgF7gF+IdmjibNS+kKIlvR0VVyLesQZtiUsEp6kvsqj6TyPKN4rwSS49aVz0hKtZ1B19E7QyxkxkK7QjyZLzAeQMNMxVwgcyBHTBUikixfA+H1YiQnqD7Vj1qZmbKI1oA1XcOzGjPdxHj2QZp+GmCYA5ApD4/HB/+mX/sTHVHHHbOXkUs20j0BObuw8VGpmHECCXDPyDPT6w9BjyP/wBdzNpaPZI//MdH+0Gfy+Y/8YmUV4YLP4PW3jbx5D/7gYj7P6JiNf8AaDiOg9TEYr5KqXwXP4pKfGL6vKLRWp8rWkG1XJbbb7eEk/4znLPFoJNLn9YixXxDNZlaWP8ASXPa8Y8vHFrb/hdvyhnmeIlpSJfEDvY+8AzMwHghEtRBJIsCem94TqxhcEkkG42HKF84gBw92jjUa60JyLVl0zXpdOt9wWYjsIPGImSlsoqKVmhJseTxU8uzLwwvVNUE6QE3IHLoBeMxGdzEP4hBTe3CeVYtLdIpXQ1mYtYm6JbVHESf0tB+GxkyXMIUsEkE1Dv0ru5ioKzQ6wxAUqoGnnyeG+E8ecWDFkk3ANHYdD1inxpbYmnY2XifFCcPMHBpGghLBDdHqIrOa4BThk2DE7kh6kbftEgxhUUh1IWtTDYPEOZylpUQpWok2FQOh5w1Vb7JqV/RHlmY6P4ZUOLynYQZInnQtSSji4VBQcl7M0VfN57zXoCLgBmg3LMWErTxbiD20rZsohX41YJZFH/y9LRkSYwgrU+o1oWuPnGRlihWKf7w1KJXWlAKducLVmsETZuoaUgVN9/2ERDDmN0qGEHFaPIqpvS37xHNxy1XVa0QTpemOItMaDET5qh5zDHB5fMmJJE0+VzVgPUmphSMTwgNGJxCiACaC3IHn3gbYtjGXlM8sVr0A21qIJ9LwVhMlcuVlSKhydLkX/mt3aFHjklyr1htk3xD4BIKdaDcbk7XiJOVaJdgueYBMsliHfyu7U+kKAnZobZhNEwqmCUyauBUBmeoFLj3iVGSTlSyoJGkB2HK7F94FKlsqxdh5QCkklqvfkYtsnHpKAQhIOrhpqIAoX5neFs7KJcuQFTH8RwyRSigp6n/ACWgTLsWJQKlIC+Jwk0B22+6RLqW0S9hXhrlKCnUU10vuHvGjM1uaCtdo5kypiyqYsslRJAJp6A2FrQMZYEwFROlmpS9vSFjsmg9E0KVUBthdu3KHn4dbDSNClDUVA6gAwDsGcdXipfi1IIUhjpO8WLLPiKUkaikrmVUoJTpSDs5N79d4mSfgKYv8JZm3Zcp9JIKTX+Z+29Ynw03SSQvjJZYc+ldwa+0SZkrxdCkllAnS9KFjV+wERT5xXZCUkt/L0awZ+8EXYNgWcFUtRCzxvRi4V1p9DA+AzFSGNSN3NfQ7QZIkiWSFKTTl19+cC5iU6gUKSsHfk3MRRRrFy/GfgOsMQdz0MFZFlpChMU9nHTq55QRg8QlL60ggsP6ST3uImRPCXJcahpDXDtfpCbvQXRuVqS+qcl3J8wP1jIxMtxVjs6VMD6RkZfwdlTkqY1jPxBJrt9+scLjQTHUhmLSS5iMxMO8TScI7FR9rwXQWBwwy/Cgh9zEeJwglqOo02AqT+Q7/KNyMaEggJYbAEn3MF2tBLaJcbhrWAiHBJBVGlzip1HsByeNS0sXEBPgbLnFCHGxqNvUbiMzD4jnLSKgAHb2gRc3WlQFCA8LRMLRONgkeiZZhtUs6y6lcSuVqfU/OKXnCVS5nhFThNUh3CdV2iXA5zNSggHa719ecASJCpqlE7VJvBCOI0dYjEakpckqFK39+UFImCYnkRzrA2Mw+kBnfeNoxAuAQN+kN7E0EY7SlKNCtRUHUG8taWiTIMQEqINtwdxHEqaU0sFDuSDAqMLMUdTeg/aF4AuCdKqIVwtQkD5jcRWMwxZKlJowJAaxbvtDOWopV0IhPMZylrG73/SJiiYomyvE1KbAhm+saRh/4ikkHpEKU2fnB+KTZjqIF/u8N6LYxwuDmFOpOlqOQxPS8dTMQkvw8QYqfZ3tytDLC4ZT/wAMkuK7H/UGjs56qWsy1NpPDrarcrs1qdYytk9gcjKEKSFAEPXhNI1CvFYoIWpLIUAaEuacnBaMhmlMr6RHS5ZArBmIZLlnUbdIgky1LOkARvYkRJS1/aC5KSGcvHWNwSUEJD6wOOrjo0bw8hcx2BKUkatIcgHdrxLdia8HGNWTKcihVfeIMESxoL3ibN8u8JWnxAtLnTzA6p2MByZ2kNBHodaoJxQo42gXxDeOitzWI4pAkdSZhTUR1LFIjIaNAwwaJ0LqRE+DnoSFJIYk0U+3JvzgRKHtGTJTGE0FDTF4tKpekVVZxYAfUmI5WGYF/L84jwoD1/4gzGrSmVQusmjGn7xPRJENQS4ZvkWid3YA9HhYpT11f6WaH+XSZa0gKJDNa7vEy0DQsGJUKMKcxaMRJUolgHNoYZ0pKClg+1IAlYg3Tt8u8CerAnl4XQCVBztHUmVqIoWJiDEZk4AKfnEP4pWxLcoNsVFwlYsCWQ5elHY0tbeFU6UpQKRuPV73iPBlRBO3zbZxEilK1JCb2AjOMaEwWfgVAuhKSlXFUWJuPcRkFS8aoBrVrQX9YyKtl5FbKdTF25vWHmXYc6f4SgqZaop8zTaO8uklKCQWSo6UAgOWNXfp9Y7RiQtQ4XUS6SlxXZmht3oadAM2eQeKWkFuJSiVEkdrRBicZ4YGmilB1EU1cnraIM0SslSlFw9W52q14xadYBJc2oz8h2FIqkBmYzkqCVJYKI4h2a/eAifWDllADABxuYCCnVFIEdlHb1jSCOkSzcPS8QokEqA5/SGBqYkRglQwVhktQRGvCqYlrQWKyHDoYwVZNA55N7RA9XixZFhuALNyfYcvW8RJ0DFuCy1QllagRVq8v1gbEyWSR1t3iz42WtOnQpw9QzN6vCTEyFaiDQKrEqViAJSAkFKwLu97hmeJ5coo4w1PmI5mI2Lu8MctIUlQLhSRbmOcOToAbGKKjWiFNq7/AG8GYLDaHI8p9YGxLaSkv0jMJj1oYaXQTRy3zaJ3Q/BBiAzg7QLKUGb7rBeNW7skp7l4X+FuLxa6BDORMIFbJseQ/SIZ2PBT3o97VjnDzK6SKKcEjYdKXifMMuALJUClQcUrTpErvYGsOXS6jWMiNKD/AIvRJI9xGQUxUWCehRQFyySK0KaFqdfcxAcZL1CZ4bNw0Omv+Frn9YlzLMEgKQgEpI0g2D/uIW+IVskkJCRSlTziEmW2Zi8n1nVKA8MhwA6lDuALvAisumoTxJA1MwfibtyhhhZqWqCeSdgeZO8MEJ1zEqXXVsL9o0iHZV/wK+XzjiXg1guw94sczCKrRmgZcmNkhdCaasuxaOAti4gvEYM6nDRCrCneFQqMGIUeVIZZnmUtUtOlOlTsUgUG5L7wsTJ01gdRKjEuOwxO1rqIbZROxCgopWNCb6gG9GF4WIkOwi0rkiXIKBZrjcneJ5HQxKjOJi5rLICahhZ/zhpjZ4TKRqp+cIJaW1M1t/yjjEEqYnsITirBokmYt66WLveJl45S5qVqYWFKU5RFKlszXjgYYuSSKw2haHOIkskjmaRBKIKOopA2Fxp8ii7eU/vHKFMonqzRGLFRNi2YQFptB6kuz7RwjCaqvQbRaQEMhwa2hzIxxSnSlVQpx2hbidmjnBq4nNopjZdsJiitAVWMhGmSs+VTJ24mjIWQZGsOStAQxAB1d2pUszREqXqXp4jp8yUpBAHfeB5BAFSope1AC3cw0QkK0KLptqSS1LjqIylourAZRBrp01362+UEJmgVBD8/32iDxEiapKgCCSHFxVxWBJpY0LjnGkXapioZTMSDcxEqamANUZrjVOgoKUpMQqAiJRjh4dhR2pognSaihEYuW8OlFa5TFAQlAqd1Up2tGUpsQolYbVQAk8hHc6WpAKNRbkC4/SGGSTP4ijVylhz6/KB81w2hfMH7MS5bpjegGTLrHE6VWOlKYitYlmGkKySGYmrRt9SgdLC0dJV6wfIlpQEuHUou2wa1N4bYvIGcOm7MY7Rh+UGrkAhwQB1jv8OGh2itEJl0aNAsGI9okQnnGll6RUYvsaRH4QN4nkAJoBSOAGjYi6KIyFJol2vGRMDGQsSaR//Z"/>
          <p:cNvSpPr>
            <a:spLocks noChangeAspect="1" noChangeArrowheads="1"/>
          </p:cNvSpPr>
          <p:nvPr/>
        </p:nvSpPr>
        <p:spPr bwMode="auto">
          <a:xfrm>
            <a:off x="155575" y="-1371600"/>
            <a:ext cx="2143125"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670560" y="6391197"/>
            <a:ext cx="7350125" cy="215444"/>
          </a:xfrm>
          <a:prstGeom prst="rect">
            <a:avLst/>
          </a:prstGeom>
        </p:spPr>
        <p:txBody>
          <a:bodyPr wrap="square">
            <a:spAutoFit/>
          </a:bodyPr>
          <a:lstStyle/>
          <a:p>
            <a:r>
              <a:rPr lang="en-US" sz="800" dirty="0" smtClean="0"/>
              <a:t>Photo Source: https</a:t>
            </a:r>
            <a:r>
              <a:rPr lang="en-US" sz="800" dirty="0"/>
              <a:t>://milligansganderhillfarm.files.wordpress.com/2013/09/p4140009.jpg</a:t>
            </a:r>
          </a:p>
        </p:txBody>
      </p:sp>
      <p:sp>
        <p:nvSpPr>
          <p:cNvPr id="10" name="TextBox 9"/>
          <p:cNvSpPr txBox="1"/>
          <p:nvPr/>
        </p:nvSpPr>
        <p:spPr>
          <a:xfrm>
            <a:off x="11314546" y="1630175"/>
            <a:ext cx="1700413" cy="1015663"/>
          </a:xfrm>
          <a:prstGeom prst="rect">
            <a:avLst/>
          </a:prstGeom>
          <a:noFill/>
        </p:spPr>
        <p:txBody>
          <a:bodyPr wrap="square" rtlCol="0">
            <a:spAutoFit/>
          </a:bodyPr>
          <a:lstStyle/>
          <a:p>
            <a:r>
              <a:rPr lang="en-US" sz="1200" dirty="0" smtClean="0"/>
              <a:t>A federal wildlife refuge employee using a wick applicator to apply herbicide to control invasive species</a:t>
            </a:r>
            <a:endParaRPr lang="en-US" sz="1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694" y="2645838"/>
            <a:ext cx="6423025" cy="479744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1166"/>
          <a:stretch/>
        </p:blipFill>
        <p:spPr>
          <a:xfrm>
            <a:off x="1347446" y="1655438"/>
            <a:ext cx="4331905" cy="4719993"/>
          </a:xfrm>
          <a:prstGeom prst="rect">
            <a:avLst/>
          </a:prstGeom>
        </p:spPr>
      </p:pic>
      <p:sp>
        <p:nvSpPr>
          <p:cNvPr id="6" name="TextBox 5"/>
          <p:cNvSpPr txBox="1"/>
          <p:nvPr/>
        </p:nvSpPr>
        <p:spPr>
          <a:xfrm>
            <a:off x="5793844" y="3411207"/>
            <a:ext cx="2499360" cy="830997"/>
          </a:xfrm>
          <a:prstGeom prst="rect">
            <a:avLst/>
          </a:prstGeom>
          <a:noFill/>
        </p:spPr>
        <p:txBody>
          <a:bodyPr wrap="square" rtlCol="0">
            <a:spAutoFit/>
          </a:bodyPr>
          <a:lstStyle/>
          <a:p>
            <a:r>
              <a:rPr lang="en-US" sz="2400" b="1" dirty="0" smtClean="0"/>
              <a:t>Deer-damaged tree shelter</a:t>
            </a:r>
            <a:endParaRPr lang="en-US" sz="2400" b="1" dirty="0"/>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08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02295" y="194002"/>
            <a:ext cx="7771170" cy="685800"/>
          </a:xfrm>
        </p:spPr>
        <p:txBody>
          <a:bodyPr/>
          <a:lstStyle/>
          <a:p>
            <a:r>
              <a:rPr lang="en-US" sz="3600" dirty="0" smtClean="0">
                <a:solidFill>
                  <a:schemeClr val="tx1">
                    <a:lumMod val="65000"/>
                    <a:lumOff val="35000"/>
                  </a:schemeClr>
                </a:solidFill>
                <a:latin typeface="Century Gothic" pitchFamily="34" charset="0"/>
              </a:rPr>
              <a:t>In This Presentation You Learned:</a:t>
            </a:r>
            <a:endParaRPr lang="en-US" sz="3600" dirty="0">
              <a:solidFill>
                <a:schemeClr val="tx1">
                  <a:lumMod val="65000"/>
                  <a:lumOff val="35000"/>
                </a:schemeClr>
              </a:solidFill>
              <a:latin typeface="Century Gothic" pitchFamily="34" charset="0"/>
            </a:endParaRPr>
          </a:p>
        </p:txBody>
      </p:sp>
      <p:sp>
        <p:nvSpPr>
          <p:cNvPr id="3" name="TextBox 2"/>
          <p:cNvSpPr txBox="1"/>
          <p:nvPr/>
        </p:nvSpPr>
        <p:spPr>
          <a:xfrm>
            <a:off x="766234" y="1146207"/>
            <a:ext cx="6134100" cy="323165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smtClean="0"/>
              <a:t>What Is a Riparian Forest Buffer?</a:t>
            </a:r>
          </a:p>
          <a:p>
            <a:pPr marL="285750" indent="-285750">
              <a:buFont typeface="Arial" panose="020B0604020202020204" pitchFamily="34" charset="0"/>
              <a:buChar char="•"/>
            </a:pPr>
            <a:r>
              <a:rPr lang="en-US" sz="2800" dirty="0" smtClean="0"/>
              <a:t>The Benefits of Riparian Buffers</a:t>
            </a:r>
          </a:p>
          <a:p>
            <a:pPr marL="285750" indent="-285750">
              <a:spcAft>
                <a:spcPts val="600"/>
              </a:spcAft>
              <a:buFont typeface="Arial" panose="020B0604020202020204" pitchFamily="34" charset="0"/>
              <a:buChar char="•"/>
            </a:pPr>
            <a:r>
              <a:rPr lang="en-US" sz="2800" dirty="0" smtClean="0"/>
              <a:t>Loss of Riparian Buffers</a:t>
            </a:r>
          </a:p>
          <a:p>
            <a:pPr marL="285750" indent="-285750">
              <a:buFont typeface="Arial" panose="020B0604020202020204" pitchFamily="34" charset="0"/>
              <a:buChar char="•"/>
            </a:pPr>
            <a:r>
              <a:rPr lang="en-US" sz="2800" dirty="0" smtClean="0"/>
              <a:t>Restoring and Maintaining Riparian Buffers</a:t>
            </a:r>
          </a:p>
          <a:p>
            <a:pPr marL="285750" indent="-285750">
              <a:buFont typeface="Arial" panose="020B0604020202020204" pitchFamily="34" charset="0"/>
              <a:buChar char="•"/>
            </a:pPr>
            <a:endParaRPr lang="en-US" dirty="0" smtClean="0"/>
          </a:p>
          <a:p>
            <a:endParaRPr lang="en-US"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624"/>
          <a:stretch/>
        </p:blipFill>
        <p:spPr>
          <a:xfrm>
            <a:off x="419833" y="4000790"/>
            <a:ext cx="8629648" cy="2703871"/>
          </a:xfrm>
          <a:prstGeom prst="rect">
            <a:avLst/>
          </a:prstGeom>
        </p:spPr>
      </p:pic>
      <p:sp>
        <p:nvSpPr>
          <p:cNvPr id="5" name="Rectangle 4"/>
          <p:cNvSpPr/>
          <p:nvPr/>
        </p:nvSpPr>
        <p:spPr>
          <a:xfrm>
            <a:off x="372535" y="3683022"/>
            <a:ext cx="7464941" cy="338554"/>
          </a:xfrm>
          <a:prstGeom prst="rect">
            <a:avLst/>
          </a:prstGeom>
        </p:spPr>
        <p:txBody>
          <a:bodyPr wrap="square">
            <a:spAutoFit/>
          </a:bodyPr>
          <a:lstStyle/>
          <a:p>
            <a:r>
              <a:rPr lang="en-US" sz="800" dirty="0" smtClean="0"/>
              <a:t>Photo source: </a:t>
            </a:r>
            <a:r>
              <a:rPr lang="en-US" sz="800" dirty="0" err="1" smtClean="0"/>
              <a:t>htt</a:t>
            </a:r>
            <a:r>
              <a:rPr lang="en-US" sz="800" dirty="0" smtClean="0"/>
              <a:t>                                                                                                                                                                                                               p</a:t>
            </a:r>
            <a:r>
              <a:rPr lang="en-US" sz="800" dirty="0"/>
              <a:t>://www.dcnr.state.pa.us/cs/groups/public/documents/document/dcnr_20031767.jpg</a:t>
            </a:r>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1911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pic>
        <p:nvPicPr>
          <p:cNvPr id="3" name="Picture 2" descr="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3417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9314" y="194002"/>
            <a:ext cx="8483599" cy="685800"/>
          </a:xfrm>
        </p:spPr>
        <p:txBody>
          <a:bodyPr/>
          <a:lstStyle/>
          <a:p>
            <a:pPr algn="ctr"/>
            <a:r>
              <a:rPr lang="en-US" sz="3600" dirty="0">
                <a:solidFill>
                  <a:schemeClr val="tx1">
                    <a:lumMod val="65000"/>
                    <a:lumOff val="35000"/>
                  </a:schemeClr>
                </a:solidFill>
                <a:latin typeface="Century Gothic" pitchFamily="34" charset="0"/>
                <a:cs typeface="Arial" panose="020B0604020202020204" pitchFamily="34" charset="0"/>
              </a:rPr>
              <a:t>What Is a Riparian Forest Buffer?</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1" y="1447539"/>
            <a:ext cx="7281546" cy="4785014"/>
          </a:xfrm>
          <a:prstGeom prst="rect">
            <a:avLst/>
          </a:prstGeom>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89316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92378" y="194002"/>
            <a:ext cx="8369299" cy="1138806"/>
          </a:xfrm>
        </p:spPr>
        <p:txBody>
          <a:bodyPr/>
          <a:lstStyle/>
          <a:p>
            <a:pPr algn="ctr"/>
            <a:r>
              <a:rPr lang="en-US" sz="3600" dirty="0" smtClean="0">
                <a:solidFill>
                  <a:schemeClr val="tx1">
                    <a:lumMod val="65000"/>
                    <a:lumOff val="35000"/>
                  </a:schemeClr>
                </a:solidFill>
                <a:latin typeface="Century Gothic" pitchFamily="34" charset="0"/>
              </a:rPr>
              <a:t>The Benefits of Riparian Buffers</a:t>
            </a:r>
          </a:p>
          <a:p>
            <a:pPr algn="ctr"/>
            <a:r>
              <a:rPr lang="en-US" sz="2800" dirty="0" smtClean="0">
                <a:solidFill>
                  <a:schemeClr val="tx1"/>
                </a:solidFill>
                <a:latin typeface="+mn-lt"/>
              </a:rPr>
              <a:t>Habitat</a:t>
            </a:r>
            <a:r>
              <a:rPr lang="en-US" dirty="0"/>
              <a:t/>
            </a:r>
            <a:br>
              <a:rPr lang="en-US" dirty="0"/>
            </a:br>
            <a:endParaRPr lang="en-US" dirty="0"/>
          </a:p>
        </p:txBody>
      </p:sp>
      <p:sp>
        <p:nvSpPr>
          <p:cNvPr id="3" name="Rectangle 2"/>
          <p:cNvSpPr/>
          <p:nvPr/>
        </p:nvSpPr>
        <p:spPr>
          <a:xfrm>
            <a:off x="1141065" y="6539229"/>
            <a:ext cx="6057900" cy="215444"/>
          </a:xfrm>
          <a:prstGeom prst="rect">
            <a:avLst/>
          </a:prstGeom>
        </p:spPr>
        <p:txBody>
          <a:bodyPr wrap="square">
            <a:spAutoFit/>
          </a:bodyPr>
          <a:lstStyle/>
          <a:p>
            <a:r>
              <a:rPr lang="en-US" sz="800" dirty="0" smtClean="0"/>
              <a:t>Source: http</a:t>
            </a:r>
            <a:r>
              <a:rPr lang="en-US" sz="800" dirty="0"/>
              <a:t>://www.pointblue.org/our-science-and-services/conservation-science/bays-wetlands-rivers/cv-rivers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767" y="1380106"/>
            <a:ext cx="7001446" cy="5223301"/>
          </a:xfrm>
          <a:prstGeom prst="rect">
            <a:avLst/>
          </a:prstGeom>
        </p:spPr>
      </p:pic>
      <p:cxnSp>
        <p:nvCxnSpPr>
          <p:cNvPr id="6" name="Straight Connector 5"/>
          <p:cNvCxnSpPr/>
          <p:nvPr/>
        </p:nvCxnSpPr>
        <p:spPr>
          <a:xfrm>
            <a:off x="923102" y="832812"/>
            <a:ext cx="7687370"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4651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02295" y="209768"/>
            <a:ext cx="7771170" cy="1122788"/>
          </a:xfrm>
        </p:spPr>
        <p:txBody>
          <a:bodyPr/>
          <a:lstStyle/>
          <a:p>
            <a:r>
              <a:rPr lang="en-US" sz="3600" dirty="0" smtClean="0">
                <a:solidFill>
                  <a:schemeClr val="tx1">
                    <a:lumMod val="65000"/>
                    <a:lumOff val="35000"/>
                  </a:schemeClr>
                </a:solidFill>
                <a:latin typeface="Century Gothic" pitchFamily="34" charset="0"/>
              </a:rPr>
              <a:t>The Benefits of Riparian Buffers</a:t>
            </a:r>
          </a:p>
          <a:p>
            <a:pPr algn="ctr"/>
            <a:r>
              <a:rPr lang="en-US" sz="2800" dirty="0" smtClean="0">
                <a:solidFill>
                  <a:schemeClr val="tx1"/>
                </a:solidFill>
                <a:latin typeface="+mn-lt"/>
              </a:rPr>
              <a:t>Habitat</a:t>
            </a:r>
          </a:p>
        </p:txBody>
      </p:sp>
      <p:sp>
        <p:nvSpPr>
          <p:cNvPr id="3" name="TextBox 2"/>
          <p:cNvSpPr txBox="1"/>
          <p:nvPr/>
        </p:nvSpPr>
        <p:spPr>
          <a:xfrm>
            <a:off x="446027" y="1637437"/>
            <a:ext cx="7971970" cy="369332"/>
          </a:xfrm>
          <a:prstGeom prst="rect">
            <a:avLst/>
          </a:prstGeom>
          <a:noFill/>
        </p:spPr>
        <p:txBody>
          <a:bodyPr wrap="square" rtlCol="0">
            <a:spAutoFit/>
          </a:bodyPr>
          <a:lstStyle/>
          <a:p>
            <a:pPr lvl="1"/>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74" y="1727200"/>
            <a:ext cx="4168417" cy="3151786"/>
          </a:xfrm>
          <a:prstGeom prst="rect">
            <a:avLst/>
          </a:prstGeom>
        </p:spPr>
      </p:pic>
      <p:sp>
        <p:nvSpPr>
          <p:cNvPr id="5" name="Rectangle 4"/>
          <p:cNvSpPr/>
          <p:nvPr/>
        </p:nvSpPr>
        <p:spPr>
          <a:xfrm>
            <a:off x="480236" y="4940541"/>
            <a:ext cx="4648653" cy="215444"/>
          </a:xfrm>
          <a:prstGeom prst="rect">
            <a:avLst/>
          </a:prstGeom>
        </p:spPr>
        <p:txBody>
          <a:bodyPr wrap="square">
            <a:spAutoFit/>
          </a:bodyPr>
          <a:lstStyle/>
          <a:p>
            <a:r>
              <a:rPr lang="en-US" sz="800" dirty="0" smtClean="0"/>
              <a:t>Photo Source: http</a:t>
            </a:r>
            <a:r>
              <a:rPr lang="en-US" sz="800" dirty="0"/>
              <a:t>://www.tu.org/sites/default/files/project_profile/PB170113%20copy.JPG</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 r="-2340" b="2839"/>
          <a:stretch/>
        </p:blipFill>
        <p:spPr>
          <a:xfrm>
            <a:off x="4691712" y="1727200"/>
            <a:ext cx="4119315" cy="3177658"/>
          </a:xfrm>
          <a:prstGeom prst="rect">
            <a:avLst/>
          </a:prstGeom>
        </p:spPr>
      </p:pic>
      <p:sp>
        <p:nvSpPr>
          <p:cNvPr id="7" name="Rectangle 6"/>
          <p:cNvSpPr/>
          <p:nvPr/>
        </p:nvSpPr>
        <p:spPr>
          <a:xfrm>
            <a:off x="4691712" y="4878986"/>
            <a:ext cx="4365201" cy="338554"/>
          </a:xfrm>
          <a:prstGeom prst="rect">
            <a:avLst/>
          </a:prstGeom>
        </p:spPr>
        <p:txBody>
          <a:bodyPr wrap="square">
            <a:spAutoFit/>
          </a:bodyPr>
          <a:lstStyle/>
          <a:p>
            <a:r>
              <a:rPr lang="en-US" sz="800" dirty="0" smtClean="0"/>
              <a:t>Photo Source: http</a:t>
            </a:r>
            <a:r>
              <a:rPr lang="en-US" sz="800" dirty="0"/>
              <a:t>://www.nepaaudubon.org/wp-content/uploads/2014/08/Calico-Pennant-male-Monroe-Co-PA-1024x813.jpg</a:t>
            </a: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3646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6167" y="194002"/>
            <a:ext cx="7771170" cy="1099292"/>
          </a:xfrm>
        </p:spPr>
        <p:txBody>
          <a:bodyPr/>
          <a:lstStyle/>
          <a:p>
            <a:pPr algn="ctr"/>
            <a:r>
              <a:rPr lang="en-US" sz="3600" dirty="0" smtClean="0">
                <a:solidFill>
                  <a:schemeClr val="tx1">
                    <a:lumMod val="65000"/>
                    <a:lumOff val="35000"/>
                  </a:schemeClr>
                </a:solidFill>
                <a:latin typeface="Century Gothic" pitchFamily="34" charset="0"/>
              </a:rPr>
              <a:t>The Benefits of Riparian Buffers</a:t>
            </a:r>
          </a:p>
          <a:p>
            <a:pPr algn="ctr"/>
            <a:r>
              <a:rPr lang="en-US" sz="2800" dirty="0" smtClean="0">
                <a:solidFill>
                  <a:schemeClr val="tx1"/>
                </a:solidFill>
                <a:latin typeface="+mn-lt"/>
              </a:rPr>
              <a:t>Water Quality</a:t>
            </a:r>
          </a:p>
        </p:txBody>
      </p:sp>
      <p:sp>
        <p:nvSpPr>
          <p:cNvPr id="3" name="TextBox 2"/>
          <p:cNvSpPr txBox="1"/>
          <p:nvPr/>
        </p:nvSpPr>
        <p:spPr>
          <a:xfrm>
            <a:off x="235098" y="1441906"/>
            <a:ext cx="3199218" cy="646331"/>
          </a:xfrm>
          <a:prstGeom prst="rect">
            <a:avLst/>
          </a:prstGeom>
          <a:noFill/>
        </p:spPr>
        <p:txBody>
          <a:bodyPr wrap="square" rtlCol="0">
            <a:spAutoFit/>
          </a:bodyPr>
          <a:lstStyle/>
          <a:p>
            <a:endParaRPr lang="en-US" dirty="0" smtClean="0"/>
          </a:p>
          <a:p>
            <a:pPr lvl="1"/>
            <a:r>
              <a:rPr lang="en-US" dirty="0" smtClean="0"/>
              <a:t>  </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352"/>
          <a:stretch/>
        </p:blipFill>
        <p:spPr>
          <a:xfrm>
            <a:off x="1377943" y="1340592"/>
            <a:ext cx="6432993" cy="5207596"/>
          </a:xfrm>
          <a:prstGeom prst="rect">
            <a:avLst/>
          </a:prstGeom>
        </p:spPr>
      </p:pic>
      <p:sp>
        <p:nvSpPr>
          <p:cNvPr id="6" name="Rectangle 5"/>
          <p:cNvSpPr/>
          <p:nvPr/>
        </p:nvSpPr>
        <p:spPr>
          <a:xfrm>
            <a:off x="1441006" y="6601389"/>
            <a:ext cx="6432993" cy="215444"/>
          </a:xfrm>
          <a:prstGeom prst="rect">
            <a:avLst/>
          </a:prstGeom>
        </p:spPr>
        <p:txBody>
          <a:bodyPr wrap="square">
            <a:spAutoFit/>
          </a:bodyPr>
          <a:lstStyle/>
          <a:p>
            <a:r>
              <a:rPr lang="en-US" sz="800" dirty="0" smtClean="0"/>
              <a:t>Photo Source: http</a:t>
            </a:r>
            <a:r>
              <a:rPr lang="en-US" sz="800" dirty="0"/>
              <a:t>://sites.allegheny.edu/creekconnections/riparian-buffers/</a:t>
            </a:r>
          </a:p>
        </p:txBody>
      </p:sp>
      <p:cxnSp>
        <p:nvCxnSpPr>
          <p:cNvPr id="7" name="Straight Connector 6"/>
          <p:cNvCxnSpPr/>
          <p:nvPr/>
        </p:nvCxnSpPr>
        <p:spPr>
          <a:xfrm>
            <a:off x="923102" y="832812"/>
            <a:ext cx="7687370"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5563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6167" y="194002"/>
            <a:ext cx="7771170" cy="685800"/>
          </a:xfrm>
        </p:spPr>
        <p:txBody>
          <a:bodyPr/>
          <a:lstStyle/>
          <a:p>
            <a:pPr algn="ctr"/>
            <a:r>
              <a:rPr lang="en-US" sz="3600" dirty="0" smtClean="0">
                <a:solidFill>
                  <a:schemeClr val="tx1">
                    <a:lumMod val="65000"/>
                    <a:lumOff val="35000"/>
                  </a:schemeClr>
                </a:solidFill>
                <a:latin typeface="Century Gothic" pitchFamily="34" charset="0"/>
              </a:rPr>
              <a:t>The Benefits of Buffers</a:t>
            </a:r>
          </a:p>
        </p:txBody>
      </p:sp>
      <p:sp>
        <p:nvSpPr>
          <p:cNvPr id="3" name="TextBox 2"/>
          <p:cNvSpPr txBox="1"/>
          <p:nvPr/>
        </p:nvSpPr>
        <p:spPr>
          <a:xfrm>
            <a:off x="660401" y="1580541"/>
            <a:ext cx="7971970" cy="646331"/>
          </a:xfrm>
          <a:prstGeom prst="rect">
            <a:avLst/>
          </a:prstGeom>
          <a:noFill/>
        </p:spPr>
        <p:txBody>
          <a:bodyPr wrap="square" rtlCol="0">
            <a:spAutoFit/>
          </a:bodyPr>
          <a:lstStyle/>
          <a:p>
            <a:endParaRPr lang="en-US" dirty="0" smtClean="0"/>
          </a:p>
          <a:p>
            <a:pPr lvl="1"/>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526" y="1408160"/>
            <a:ext cx="6897122" cy="5172841"/>
          </a:xfrm>
          <a:prstGeom prst="rect">
            <a:avLst/>
          </a:prstGeom>
        </p:spPr>
      </p:pic>
      <p:sp>
        <p:nvSpPr>
          <p:cNvPr id="7" name="Rectangle 6"/>
          <p:cNvSpPr/>
          <p:nvPr/>
        </p:nvSpPr>
        <p:spPr>
          <a:xfrm>
            <a:off x="1210526" y="6581000"/>
            <a:ext cx="4572000" cy="215444"/>
          </a:xfrm>
          <a:prstGeom prst="rect">
            <a:avLst/>
          </a:prstGeom>
        </p:spPr>
        <p:txBody>
          <a:bodyPr>
            <a:spAutoFit/>
          </a:bodyPr>
          <a:lstStyle/>
          <a:p>
            <a:r>
              <a:rPr lang="en-US" sz="800" dirty="0" smtClean="0"/>
              <a:t>Photo Source: http</a:t>
            </a:r>
            <a:r>
              <a:rPr lang="en-US" sz="800" dirty="0"/>
              <a:t>://www.mrsoshouse.com/enviro02/photo2.html</a:t>
            </a:r>
          </a:p>
        </p:txBody>
      </p:sp>
      <p:sp>
        <p:nvSpPr>
          <p:cNvPr id="9" name="TextBox 8"/>
          <p:cNvSpPr txBox="1"/>
          <p:nvPr/>
        </p:nvSpPr>
        <p:spPr>
          <a:xfrm>
            <a:off x="3216159" y="867096"/>
            <a:ext cx="2654188" cy="523220"/>
          </a:xfrm>
          <a:prstGeom prst="rect">
            <a:avLst/>
          </a:prstGeom>
          <a:noFill/>
        </p:spPr>
        <p:txBody>
          <a:bodyPr wrap="none" rtlCol="0">
            <a:spAutoFit/>
          </a:bodyPr>
          <a:lstStyle/>
          <a:p>
            <a:pPr algn="ctr"/>
            <a:r>
              <a:rPr lang="en-US" sz="2800" b="1" dirty="0" smtClean="0"/>
              <a:t>Flood Protection</a:t>
            </a:r>
            <a:endParaRPr lang="en-US" sz="2800" b="1" dirty="0"/>
          </a:p>
        </p:txBody>
      </p:sp>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6710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6167" y="178236"/>
            <a:ext cx="7771170" cy="685800"/>
          </a:xfrm>
        </p:spPr>
        <p:txBody>
          <a:bodyPr/>
          <a:lstStyle/>
          <a:p>
            <a:pPr algn="ctr"/>
            <a:r>
              <a:rPr lang="en-US" sz="3600" dirty="0" smtClean="0">
                <a:solidFill>
                  <a:schemeClr val="tx1">
                    <a:lumMod val="65000"/>
                    <a:lumOff val="35000"/>
                  </a:schemeClr>
                </a:solidFill>
                <a:latin typeface="Century Gothic" pitchFamily="34" charset="0"/>
              </a:rPr>
              <a:t>Loss of Riparian Buffers</a:t>
            </a:r>
          </a:p>
        </p:txBody>
      </p:sp>
      <p:sp>
        <p:nvSpPr>
          <p:cNvPr id="3" name="TextBox 2"/>
          <p:cNvSpPr txBox="1"/>
          <p:nvPr/>
        </p:nvSpPr>
        <p:spPr>
          <a:xfrm>
            <a:off x="285751" y="1411515"/>
            <a:ext cx="3180464" cy="646331"/>
          </a:xfrm>
          <a:prstGeom prst="rect">
            <a:avLst/>
          </a:prstGeom>
          <a:noFill/>
        </p:spPr>
        <p:txBody>
          <a:bodyPr wrap="square" rtlCol="0">
            <a:spAutoFit/>
          </a:bodyPr>
          <a:lstStyle/>
          <a:p>
            <a:endParaRPr lang="en-US" dirty="0" smtClean="0"/>
          </a:p>
          <a:p>
            <a:pPr lvl="1"/>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53" y="1584940"/>
            <a:ext cx="8629649" cy="4847519"/>
          </a:xfrm>
          <a:prstGeom prst="rect">
            <a:avLst/>
          </a:prstGeom>
        </p:spPr>
      </p:pic>
      <p:sp>
        <p:nvSpPr>
          <p:cNvPr id="6" name="Rectangle 5"/>
          <p:cNvSpPr/>
          <p:nvPr/>
        </p:nvSpPr>
        <p:spPr>
          <a:xfrm>
            <a:off x="463551" y="6463586"/>
            <a:ext cx="8074479" cy="215444"/>
          </a:xfrm>
          <a:prstGeom prst="rect">
            <a:avLst/>
          </a:prstGeom>
        </p:spPr>
        <p:txBody>
          <a:bodyPr wrap="square">
            <a:spAutoFit/>
          </a:bodyPr>
          <a:lstStyle/>
          <a:p>
            <a:r>
              <a:rPr lang="en-US" sz="800" dirty="0" smtClean="0"/>
              <a:t>Photo Source: https</a:t>
            </a:r>
            <a:r>
              <a:rPr lang="en-US" sz="800" dirty="0"/>
              <a:t>://ag.tennessee.edu/watersheds/Documents/buffer4.jpg</a:t>
            </a:r>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9215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HS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HS_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HS_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11403</TotalTime>
  <Words>4457</Words>
  <Application>Microsoft Macintosh PowerPoint</Application>
  <PresentationFormat>On-screen Show (4:3)</PresentationFormat>
  <Paragraphs>369</Paragraphs>
  <Slides>33</Slides>
  <Notes>33</Notes>
  <HiddenSlides>0</HiddenSlides>
  <MMClips>0</MMClips>
  <ScaleCrop>false</ScaleCrop>
  <HeadingPairs>
    <vt:vector size="4" baseType="variant">
      <vt:variant>
        <vt:lpstr>Theme</vt:lpstr>
      </vt:variant>
      <vt:variant>
        <vt:i4>7</vt:i4>
      </vt:variant>
      <vt:variant>
        <vt:lpstr>Slide Titles</vt:lpstr>
      </vt:variant>
      <vt:variant>
        <vt:i4>33</vt:i4>
      </vt:variant>
    </vt:vector>
  </HeadingPairs>
  <TitlesOfParts>
    <vt:vector size="40" baseType="lpstr">
      <vt:lpstr>PHS </vt:lpstr>
      <vt:lpstr>1_Office Theme</vt:lpstr>
      <vt:lpstr>1_PHS_PPTtemplate</vt:lpstr>
      <vt:lpstr>Custom Design</vt:lpstr>
      <vt:lpstr>PHS_PPTtemplate</vt:lpstr>
      <vt:lpstr>1_Custom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Hort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Jaime Zucker</dc:creator>
  <cp:lastModifiedBy>Barry Lewis</cp:lastModifiedBy>
  <cp:revision>1154</cp:revision>
  <cp:lastPrinted>2016-09-29T20:22:26Z</cp:lastPrinted>
  <dcterms:created xsi:type="dcterms:W3CDTF">2013-04-05T15:03:41Z</dcterms:created>
  <dcterms:modified xsi:type="dcterms:W3CDTF">2017-06-27T20:34:15Z</dcterms:modified>
</cp:coreProperties>
</file>